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4124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982"/>
    <p:restoredTop sz="89825"/>
  </p:normalViewPr>
  <p:slideViewPr>
    <p:cSldViewPr snapToObjects="1">
      <p:cViewPr varScale="1">
        <p:scale>
          <a:sx n="100" d="100"/>
          <a:sy n="100" d="100"/>
        </p:scale>
        <p:origin x="0" y="0"/>
      </p:cViewPr>
      <p:guideLst>
        <p:guide orient="horz" pos="2152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presProps" Target="presProps.xml"  /><Relationship Id="rId22" Type="http://schemas.openxmlformats.org/officeDocument/2006/relationships/viewProps" Target="viewProps.xml"  /><Relationship Id="rId23" Type="http://schemas.openxmlformats.org/officeDocument/2006/relationships/theme" Target="theme/theme1.xml"  /><Relationship Id="rId24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2022-04-28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ctrTitle" idx="0"/>
          </p:nvPr>
        </p:nvSpPr>
        <p:spPr>
          <a:xfrm>
            <a:off x="914399" y="2386585"/>
            <a:ext cx="10363199" cy="957706"/>
          </a:xfrm>
        </p:spPr>
        <p:txBody>
          <a:bodyPr>
            <a:normAutofit/>
          </a:bodyPr>
          <a:lstStyle>
            <a:lvl1pPr>
              <a:defRPr sz="48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subTitle" idx="1"/>
          </p:nvPr>
        </p:nvSpPr>
        <p:spPr>
          <a:xfrm>
            <a:off x="1828799" y="3357562"/>
            <a:ext cx="8534399" cy="571504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CAB8BF92-4A55-4BCE-8C94-781CB9EAA7D9}" type="datetime1">
              <a:rPr lang="ko-KR" altLang="en-US"/>
              <a:pPr lvl="0">
                <a:defRPr lang="ko-KR" altLang="en-US"/>
              </a:pPr>
              <a:t>2022-04-28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ctrTitle" idx="0"/>
          </p:nvPr>
        </p:nvSpPr>
        <p:spPr>
          <a:xfrm>
            <a:off x="330199" y="2673355"/>
            <a:ext cx="11531599" cy="1470025"/>
          </a:xfrm>
        </p:spPr>
        <p:txBody>
          <a:bodyPr>
            <a:normAutofit/>
          </a:bodyPr>
          <a:lstStyle>
            <a:lvl1pPr>
              <a:defRPr sz="48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799" cy="365125"/>
          </a:xfrm>
        </p:spPr>
        <p:txBody>
          <a:bodyPr/>
          <a:lstStyle/>
          <a:p>
            <a:pPr lvl="0">
              <a:defRPr lang="ko-KR" altLang="en-US"/>
            </a:pPr>
            <a:fld id="{88DBF4CC-E0B6-4A8B-97B2-9EB3C98E6B03}" type="datetime1">
              <a:rPr lang="ko-KR" altLang="en-US"/>
              <a:pPr lvl="0">
                <a:defRPr lang="ko-KR" altLang="en-US"/>
              </a:pPr>
              <a:t>2022-04-28</a:t>
            </a:fld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sldNum" sz="quarter" idx="12"/>
          </p:nvPr>
        </p:nvSpPr>
        <p:spPr>
          <a:xfrm>
            <a:off x="8737599" y="6356350"/>
            <a:ext cx="2844799" cy="365125"/>
          </a:xfrm>
        </p:spPr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1238215" y="500042"/>
            <a:ext cx="9620317" cy="11430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8" name=""/>
          <p:cNvSpPr>
            <a:spLocks noGrp="1"/>
          </p:cNvSpPr>
          <p:nvPr>
            <p:ph type="body" sz="quarter" idx="14"/>
          </p:nvPr>
        </p:nvSpPr>
        <p:spPr>
          <a:xfrm>
            <a:off x="1238215" y="2214562"/>
            <a:ext cx="6163199" cy="3240000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DDD3BCB-2689-4AB8-9A4D-25F216F80A46}" type="datetime1">
              <a:rPr lang="ko-KR" altLang="en-US"/>
              <a:pPr lvl="0">
                <a:defRPr lang="ko-KR" altLang="en-US"/>
              </a:pPr>
              <a:t>2022-04-28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orient="vert" idx="0"/>
          </p:nvPr>
        </p:nvSpPr>
        <p:spPr>
          <a:xfrm>
            <a:off x="9563098" y="274638"/>
            <a:ext cx="2019299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712199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5E2A901-F605-4DA2-9265-69CA28C85457}" type="datetime1">
              <a:rPr lang="ko-KR" altLang="en-US"/>
              <a:pPr lvl="0">
                <a:defRPr lang="ko-KR" altLang="en-US"/>
              </a:pPr>
              <a:t>2022-04-28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AF2CD08-275D-4FF7-9726-B045882F2C27}" type="datetime1">
              <a:rPr lang="ko-KR" altLang="en-US"/>
              <a:pPr lvl="0">
                <a:defRPr lang="ko-KR" altLang="en-US"/>
              </a:pPr>
              <a:t>2022-04-28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714235E-36E2-4010-95AD-F66F173E1860}" type="datetime1">
              <a:rPr lang="ko-KR" altLang="en-US"/>
              <a:pPr lvl="0">
                <a:defRPr lang="ko-KR" altLang="en-US"/>
              </a:pPr>
              <a:t>2022-04-28</a:t>
            </a:fld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963083" y="4071931"/>
            <a:ext cx="10363199" cy="928705"/>
          </a:xfrm>
        </p:spPr>
        <p:txBody>
          <a:bodyPr anchor="t">
            <a:normAutofit/>
          </a:bodyPr>
          <a:lstStyle>
            <a:lvl1pPr algn="l">
              <a:defRPr sz="4400" b="0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body" idx="1"/>
          </p:nvPr>
        </p:nvSpPr>
        <p:spPr>
          <a:xfrm>
            <a:off x="963083" y="3643314"/>
            <a:ext cx="10363199" cy="42861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B570C3B-E77D-4E54-B80E-63B0666A27C6}" type="datetime1">
              <a:rPr lang="ko-KR" altLang="en-US"/>
              <a:pPr lvl="0">
                <a:defRPr lang="ko-KR" altLang="en-US"/>
              </a:pPr>
              <a:t>2022-04-28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9" cy="1143000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9" name=""/>
          <p:cNvSpPr>
            <a:spLocks noGrp="1"/>
          </p:cNvSpPr>
          <p:nvPr>
            <p:ph sz="quarter" idx="13"/>
          </p:nvPr>
        </p:nvSpPr>
        <p:spPr>
          <a:xfrm>
            <a:off x="609599" y="1571625"/>
            <a:ext cx="5370285" cy="464343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1" name=""/>
          <p:cNvSpPr>
            <a:spLocks noGrp="1"/>
          </p:cNvSpPr>
          <p:nvPr>
            <p:ph sz="quarter" idx="14"/>
          </p:nvPr>
        </p:nvSpPr>
        <p:spPr>
          <a:xfrm>
            <a:off x="6212114" y="1571625"/>
            <a:ext cx="5370285" cy="464343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129CBD8-6C6E-4786-8D74-5DF74FD10351}" type="datetime1">
              <a:rPr lang="ko-KR" altLang="en-US"/>
              <a:pPr lvl="0">
                <a:defRPr lang="ko-KR" altLang="en-US"/>
              </a:pPr>
              <a:t>2022-04-28</a:t>
            </a:fld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8762FF1-B80D-491A-9650-EED9A8B60EF6}" type="datetime1">
              <a:rPr lang="ko-KR" altLang="en-US"/>
              <a:pPr lvl="0">
                <a:defRPr lang="ko-KR" altLang="en-US"/>
              </a:pPr>
              <a:t>2022-04-28</a:t>
            </a:fld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799" cy="365125"/>
          </a:xfrm>
        </p:spPr>
        <p:txBody>
          <a:bodyPr/>
          <a:lstStyle/>
          <a:p>
            <a:pPr lvl="0">
              <a:defRPr lang="ko-KR" altLang="en-US"/>
            </a:pPr>
            <a:fld id="{51FBE6DB-C0C8-4BBE-9EFF-877F517B5FD9}" type="datetime1">
              <a:rPr lang="ko-KR" altLang="en-US"/>
              <a:pPr lvl="0">
                <a:defRPr lang="ko-KR" altLang="en-US"/>
              </a:pPr>
              <a:t>2022-04-28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>
          <a:xfrm>
            <a:off x="8737599" y="6356350"/>
            <a:ext cx="2844799" cy="365125"/>
          </a:xfrm>
        </p:spPr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sz="quarter" idx="4"/>
          </p:nvPr>
        </p:nvSpPr>
        <p:spPr>
          <a:xfrm>
            <a:off x="6196037" y="3984220"/>
            <a:ext cx="5384799" cy="2196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799" cy="365125"/>
          </a:xfrm>
        </p:spPr>
        <p:txBody>
          <a:bodyPr/>
          <a:lstStyle/>
          <a:p>
            <a:pPr lvl="0">
              <a:defRPr lang="ko-KR" altLang="en-US"/>
            </a:pPr>
            <a:fld id="{72B603C4-F7DF-4A8C-8D40-4D009117C657}" type="datetime1">
              <a:rPr lang="ko-KR" altLang="en-US"/>
              <a:pPr lvl="0">
                <a:defRPr lang="ko-KR" altLang="en-US"/>
              </a:pPr>
              <a:t>2022-04-28</a:t>
            </a:fld>
            <a:endParaRPr lang="ko-KR" altLang="en-US"/>
          </a:p>
        </p:txBody>
      </p:sp>
      <p:sp>
        <p:nvSpPr>
          <p:cNvPr id="8" name="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"/>
          <p:cNvSpPr>
            <a:spLocks noGrp="1"/>
          </p:cNvSpPr>
          <p:nvPr>
            <p:ph type="sldNum" sz="quarter" idx="12"/>
          </p:nvPr>
        </p:nvSpPr>
        <p:spPr>
          <a:xfrm>
            <a:off x="8737599" y="6356350"/>
            <a:ext cx="2844799" cy="365125"/>
          </a:xfrm>
        </p:spPr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2389717" y="4767942"/>
            <a:ext cx="7315199" cy="566738"/>
          </a:xfrm>
        </p:spPr>
        <p:txBody>
          <a:bodyPr anchor="ctr"/>
          <a:lstStyle>
            <a:lvl1pPr algn="l">
              <a:defRPr sz="20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4D21B1C-95B6-40CA-AB3D-01287DCDB8FC}" type="datetime1">
              <a:rPr lang="ko-KR" altLang="en-US"/>
              <a:pPr lvl="0">
                <a:defRPr lang="ko-KR" altLang="en-US"/>
              </a:pPr>
              <a:t>2022-04-28</a:t>
            </a:fld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얼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9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9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05D2FCC2-8659-4510-A71D-689D5E409701}" type="datetime1">
              <a:rPr lang="ko-KR" altLang="en-US"/>
              <a:pPr lvl="0">
                <a:defRPr lang="ko-KR" altLang="en-US"/>
              </a:pPr>
              <a:t>2022-04-28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DF28FB93-0A08-4E7D-8E63-9EFA29F1E09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7" r:id="rId1"/>
    <p:sldLayoutId id="2147484108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16" r:id="rId10"/>
    <p:sldLayoutId id="2147484117" r:id="rId11"/>
    <p:sldLayoutId id="2147484118" r:id="rId12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0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SzPct val="80000"/>
        <a:buFont typeface="Wingdings"/>
        <a:buChar char="p"/>
        <a:defRPr sz="2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16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16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419350" indent="-266700" algn="l" defTabSz="914400" rtl="0" eaLnBrk="1" latinLnBrk="1" hangingPunct="1">
        <a:spcBef>
          <a:spcPct val="20000"/>
        </a:spcBef>
        <a:buFont typeface="Arial"/>
        <a:buChar char="»"/>
        <a:defRPr sz="1600" b="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6pPr>
      <a:lvl7pPr marL="2781300" indent="-266700" algn="l" defTabSz="914400" rtl="0" eaLnBrk="1" latinLnBrk="1" hangingPunct="1">
        <a:spcBef>
          <a:spcPct val="20000"/>
        </a:spcBef>
        <a:buFont typeface="Arial"/>
        <a:buChar char="»"/>
        <a:defRPr sz="16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7pPr>
      <a:lvl8pPr marL="3143250" indent="-276225" algn="l" defTabSz="914400" rtl="0" eaLnBrk="1" latinLnBrk="1" hangingPunct="1">
        <a:spcBef>
          <a:spcPct val="20000"/>
        </a:spcBef>
        <a:buFont typeface="Arial"/>
        <a:buChar char="»"/>
        <a:defRPr sz="16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8pPr>
      <a:lvl9pPr marL="3495675" indent="-266700" algn="l" defTabSz="914400" rtl="0" eaLnBrk="1" latinLnBrk="1" hangingPunct="1">
        <a:spcBef>
          <a:spcPct val="20000"/>
        </a:spcBef>
        <a:buFont typeface="Arial"/>
        <a:buChar char="»"/>
        <a:defRPr sz="16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0.png"  /><Relationship Id="rId4" Type="http://schemas.openxmlformats.org/officeDocument/2006/relationships/image" Target="../media/image3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png"  /><Relationship Id="rId3" Type="http://schemas.openxmlformats.org/officeDocument/2006/relationships/image" Target="../media/image33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6.png"  /><Relationship Id="rId4" Type="http://schemas.openxmlformats.org/officeDocument/2006/relationships/image" Target="../media/image37.png"  /><Relationship Id="rId5" Type="http://schemas.openxmlformats.org/officeDocument/2006/relationships/image" Target="../media/image3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9.png"  /><Relationship Id="rId4" Type="http://schemas.openxmlformats.org/officeDocument/2006/relationships/image" Target="../media/image40.png"  /><Relationship Id="rId5" Type="http://schemas.openxmlformats.org/officeDocument/2006/relationships/image" Target="../media/image41.png"  /><Relationship Id="rId6" Type="http://schemas.openxmlformats.org/officeDocument/2006/relationships/image" Target="../media/image42.png"  /><Relationship Id="rId7" Type="http://schemas.openxmlformats.org/officeDocument/2006/relationships/image" Target="../media/image43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4.png"  /><Relationship Id="rId4" Type="http://schemas.openxmlformats.org/officeDocument/2006/relationships/image" Target="../media/image45.png"  /><Relationship Id="rId5" Type="http://schemas.openxmlformats.org/officeDocument/2006/relationships/image" Target="../media/image46.png"  /><Relationship Id="rId6" Type="http://schemas.openxmlformats.org/officeDocument/2006/relationships/image" Target="../media/image47.png"  /><Relationship Id="rId7" Type="http://schemas.openxmlformats.org/officeDocument/2006/relationships/image" Target="../media/image43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Relationship Id="rId7" Type="http://schemas.openxmlformats.org/officeDocument/2006/relationships/image" Target="../media/image10.png"  /><Relationship Id="rId8" Type="http://schemas.openxmlformats.org/officeDocument/2006/relationships/image" Target="../media/image1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19.png"  /><Relationship Id="rId11" Type="http://schemas.openxmlformats.org/officeDocument/2006/relationships/image" Target="../media/image20.png"  /><Relationship Id="rId12" Type="http://schemas.openxmlformats.org/officeDocument/2006/relationships/image" Target="../media/image21.png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15.png"  /><Relationship Id="rId6" Type="http://schemas.openxmlformats.org/officeDocument/2006/relationships/image" Target="../media/image16.png"  /><Relationship Id="rId7" Type="http://schemas.openxmlformats.org/officeDocument/2006/relationships/image" Target="../media/image17.png"  /><Relationship Id="rId8" Type="http://schemas.openxmlformats.org/officeDocument/2006/relationships/image" Target="../media/image18.png"  /><Relationship Id="rId9" Type="http://schemas.openxmlformats.org/officeDocument/2006/relationships/image" Target="../media/image1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Relationship Id="rId3" Type="http://schemas.openxmlformats.org/officeDocument/2006/relationships/image" Target="../media/image26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"/>
          <p:cNvSpPr txBox="1"/>
          <p:nvPr/>
        </p:nvSpPr>
        <p:spPr>
          <a:xfrm>
            <a:off x="0" y="1196721"/>
            <a:ext cx="12192000" cy="85344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5000"/>
              <a:t>포트폴리오</a:t>
            </a:r>
            <a:endParaRPr lang="ko-KR" altLang="en-US" sz="5000"/>
          </a:p>
        </p:txBody>
      </p:sp>
      <p:sp>
        <p:nvSpPr>
          <p:cNvPr id="7" name=""/>
          <p:cNvSpPr txBox="1"/>
          <p:nvPr/>
        </p:nvSpPr>
        <p:spPr>
          <a:xfrm>
            <a:off x="8760333" y="5801487"/>
            <a:ext cx="2639569" cy="65189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3700"/>
              <a:t>김노윤</a:t>
            </a:r>
            <a:endParaRPr lang="ko-KR" altLang="en-US" sz="3700"/>
          </a:p>
        </p:txBody>
      </p:sp>
      <p:sp>
        <p:nvSpPr>
          <p:cNvPr id="8" name=""/>
          <p:cNvSpPr txBox="1"/>
          <p:nvPr/>
        </p:nvSpPr>
        <p:spPr>
          <a:xfrm>
            <a:off x="0" y="2492883"/>
            <a:ext cx="12192000" cy="548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endParaRPr lang="en-US" altLang="ko-KR" sz="3000"/>
          </a:p>
        </p:txBody>
      </p:sp>
      <p:sp>
        <p:nvSpPr>
          <p:cNvPr id="11" name=""/>
          <p:cNvSpPr txBox="1"/>
          <p:nvPr/>
        </p:nvSpPr>
        <p:spPr>
          <a:xfrm>
            <a:off x="8735568" y="3933063"/>
            <a:ext cx="3456432" cy="1463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000"/>
              <a:t>웹 프로그래밍</a:t>
            </a:r>
            <a:endParaRPr lang="ko-KR" altLang="en-US" sz="3000"/>
          </a:p>
          <a:p>
            <a:pPr>
              <a:defRPr/>
            </a:pPr>
            <a:r>
              <a:rPr lang="ko-KR" altLang="en-US" sz="3000"/>
              <a:t>파이썬</a:t>
            </a:r>
            <a:endParaRPr lang="ko-KR" altLang="en-US" sz="3000"/>
          </a:p>
          <a:p>
            <a:pPr>
              <a:defRPr/>
            </a:pPr>
            <a:r>
              <a:rPr lang="en-US" altLang="ko-KR" sz="3000"/>
              <a:t>R  </a:t>
            </a:r>
            <a:r>
              <a:rPr lang="ko-KR" altLang="en-US" sz="3000"/>
              <a:t>데이터 가공</a:t>
            </a:r>
            <a:endParaRPr lang="ko-KR" altLang="en-US" sz="3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504063" y="286512"/>
            <a:ext cx="11352657" cy="90220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5400"/>
              <a:t>4.</a:t>
            </a:r>
            <a:r>
              <a:rPr lang="ko-KR" altLang="en-US" sz="5400"/>
              <a:t> 웹 페이지 계층 구조</a:t>
            </a:r>
            <a:endParaRPr lang="ko-KR" altLang="en-US" sz="5400"/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2"/>
          <a:srcRect t="11910" b="8690"/>
          <a:stretch>
            <a:fillRect/>
          </a:stretch>
        </p:blipFill>
        <p:spPr>
          <a:xfrm>
            <a:off x="784602" y="1232725"/>
            <a:ext cx="10622796" cy="4392549"/>
          </a:xfrm>
          <a:prstGeom prst="rect">
            <a:avLst/>
          </a:prstGeom>
        </p:spPr>
      </p:pic>
      <p:sp>
        <p:nvSpPr>
          <p:cNvPr id="53" name=""/>
          <p:cNvSpPr txBox="1"/>
          <p:nvPr/>
        </p:nvSpPr>
        <p:spPr>
          <a:xfrm>
            <a:off x="7601376" y="1052703"/>
            <a:ext cx="4471370" cy="1005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/>
              <a:t>  메인 페이지를 시작으로 행사게시판</a:t>
            </a:r>
            <a:r>
              <a:rPr lang="en-US" altLang="ko-KR" sz="2000"/>
              <a:t>,</a:t>
            </a:r>
            <a:r>
              <a:rPr lang="ko-KR" altLang="en-US" sz="2000"/>
              <a:t> 마이페이지</a:t>
            </a:r>
            <a:r>
              <a:rPr lang="en-US" altLang="ko-KR" sz="2000"/>
              <a:t>/</a:t>
            </a:r>
            <a:r>
              <a:rPr lang="ko-KR" altLang="en-US" sz="2000"/>
              <a:t>관리자페이지</a:t>
            </a:r>
            <a:r>
              <a:rPr lang="en-US" altLang="ko-KR" sz="2000"/>
              <a:t>,</a:t>
            </a:r>
            <a:r>
              <a:rPr lang="ko-KR" altLang="en-US" sz="2000"/>
              <a:t> 로그인</a:t>
            </a:r>
            <a:r>
              <a:rPr lang="en-US" altLang="ko-KR" sz="2000"/>
              <a:t>/</a:t>
            </a:r>
            <a:r>
              <a:rPr lang="ko-KR" altLang="en-US" sz="2000"/>
              <a:t>회원가입을 한다</a:t>
            </a:r>
            <a:r>
              <a:rPr lang="en-US" altLang="ko-KR" sz="2000"/>
              <a:t>.</a:t>
            </a:r>
            <a:endParaRPr lang="en-US" altLang="ko-KR" sz="2000"/>
          </a:p>
        </p:txBody>
      </p:sp>
      <p:sp>
        <p:nvSpPr>
          <p:cNvPr id="54" name=""/>
          <p:cNvSpPr txBox="1"/>
          <p:nvPr/>
        </p:nvSpPr>
        <p:spPr>
          <a:xfrm>
            <a:off x="7936656" y="5625274"/>
            <a:ext cx="3920064" cy="697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/>
              <a:t>  회원 관리를 위해 마이페이지와 관리자 페이지를 제공한다</a:t>
            </a:r>
            <a:r>
              <a:rPr lang="en-US" altLang="ko-KR" sz="2000"/>
              <a:t>.</a:t>
            </a:r>
            <a:endParaRPr lang="en-US" altLang="ko-KR" sz="2000"/>
          </a:p>
        </p:txBody>
      </p:sp>
      <p:sp>
        <p:nvSpPr>
          <p:cNvPr id="55" name=""/>
          <p:cNvSpPr txBox="1"/>
          <p:nvPr/>
        </p:nvSpPr>
        <p:spPr>
          <a:xfrm>
            <a:off x="1199389" y="5320093"/>
            <a:ext cx="5976746" cy="1307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/>
              <a:t>  행사 게시판은 행사를 목록으로 출력하고 상세 페이지에서 리뷰작성</a:t>
            </a:r>
            <a:r>
              <a:rPr lang="en-US" altLang="ko-KR" sz="2000"/>
              <a:t>/</a:t>
            </a:r>
            <a:r>
              <a:rPr lang="ko-KR" altLang="en-US" sz="2000"/>
              <a:t>조회</a:t>
            </a:r>
            <a:r>
              <a:rPr lang="en-US" altLang="ko-KR" sz="2000"/>
              <a:t>,</a:t>
            </a:r>
            <a:r>
              <a:rPr lang="ko-KR" altLang="en-US" sz="2000"/>
              <a:t> 찜을 할 수 있다</a:t>
            </a:r>
            <a:r>
              <a:rPr lang="en-US" altLang="ko-KR" sz="2000"/>
              <a:t>.</a:t>
            </a:r>
            <a:r>
              <a:rPr lang="ko-KR" altLang="en-US" sz="2000"/>
              <a:t> 주변 관광지를 확인 할 수 있다</a:t>
            </a:r>
            <a:r>
              <a:rPr lang="en-US" altLang="ko-KR" sz="2000"/>
              <a:t>.</a:t>
            </a:r>
            <a:endParaRPr lang="ko-KR" altLang="en-US" sz="2000"/>
          </a:p>
          <a:p>
            <a:pPr>
              <a:defRPr/>
            </a:pPr>
            <a:endParaRPr lang="ko-KR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504063" y="286512"/>
            <a:ext cx="11352657" cy="90220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5400"/>
              <a:t>5.</a:t>
            </a:r>
            <a:r>
              <a:rPr lang="ko-KR" altLang="en-US" sz="5400"/>
              <a:t> 프로토타입 </a:t>
            </a:r>
            <a:r>
              <a:rPr lang="en-US" altLang="ko-KR" sz="5400"/>
              <a:t>(</a:t>
            </a:r>
            <a:r>
              <a:rPr lang="ko-KR" altLang="en-US" sz="5400"/>
              <a:t>관리자 페이지</a:t>
            </a:r>
            <a:r>
              <a:rPr lang="en-US" altLang="ko-KR" sz="5400"/>
              <a:t>)</a:t>
            </a:r>
            <a:endParaRPr lang="en-US" altLang="ko-KR" sz="5400"/>
          </a:p>
        </p:txBody>
      </p:sp>
      <p:pic>
        <p:nvPicPr>
          <p:cNvPr id="4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9276" y="2276856"/>
            <a:ext cx="5664709" cy="4248531"/>
          </a:xfrm>
          <a:prstGeom prst="rect">
            <a:avLst/>
          </a:prstGeom>
        </p:spPr>
      </p:pic>
      <p:pic>
        <p:nvPicPr>
          <p:cNvPr id="4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5999" y="2276856"/>
            <a:ext cx="5664709" cy="4248531"/>
          </a:xfrm>
          <a:prstGeom prst="rect">
            <a:avLst/>
          </a:prstGeom>
        </p:spPr>
      </p:pic>
      <p:sp>
        <p:nvSpPr>
          <p:cNvPr id="49" name=""/>
          <p:cNvSpPr txBox="1"/>
          <p:nvPr/>
        </p:nvSpPr>
        <p:spPr>
          <a:xfrm>
            <a:off x="407289" y="1360932"/>
            <a:ext cx="11385980" cy="699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mn-ea"/>
              <a:buChar char=""/>
              <a:defRPr/>
            </a:pPr>
            <a:r>
              <a:rPr lang="ko-KR" altLang="en-US" sz="4000"/>
              <a:t> 회원 관리</a:t>
            </a:r>
            <a:endParaRPr lang="ko-KR" altLang="en-US" sz="4000"/>
          </a:p>
        </p:txBody>
      </p:sp>
      <p:sp>
        <p:nvSpPr>
          <p:cNvPr id="50" name=""/>
          <p:cNvSpPr txBox="1"/>
          <p:nvPr/>
        </p:nvSpPr>
        <p:spPr>
          <a:xfrm>
            <a:off x="6096001" y="1360932"/>
            <a:ext cx="5255406" cy="700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mn-ea"/>
              <a:buChar char=""/>
              <a:defRPr/>
            </a:pPr>
            <a:r>
              <a:rPr lang="ko-KR" altLang="en-US" sz="4000"/>
              <a:t> 회원 삭제</a:t>
            </a:r>
            <a:endParaRPr lang="ko-KR" altLang="en-US" sz="4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504063" y="286511"/>
            <a:ext cx="11352657" cy="90220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5400"/>
              <a:t>6.</a:t>
            </a:r>
            <a:r>
              <a:rPr lang="ko-KR" altLang="en-US" sz="5400"/>
              <a:t> 데이터베이스 </a:t>
            </a:r>
            <a:r>
              <a:rPr lang="en-US" altLang="ko-KR" sz="4400"/>
              <a:t>ERD(</a:t>
            </a:r>
            <a:r>
              <a:rPr lang="ko-KR" altLang="en-US" sz="4400"/>
              <a:t>좌</a:t>
            </a:r>
            <a:r>
              <a:rPr lang="en-US" altLang="ko-KR" sz="4400"/>
              <a:t>)</a:t>
            </a:r>
            <a:r>
              <a:rPr lang="ko-KR" altLang="en-US" sz="4400"/>
              <a:t> </a:t>
            </a:r>
            <a:r>
              <a:rPr lang="en-US" altLang="ko-KR" sz="4400"/>
              <a:t>/</a:t>
            </a:r>
            <a:r>
              <a:rPr lang="ko-KR" altLang="en-US" sz="4400"/>
              <a:t> 논리설계</a:t>
            </a:r>
            <a:r>
              <a:rPr lang="en-US" altLang="ko-KR" sz="4400"/>
              <a:t>(</a:t>
            </a:r>
            <a:r>
              <a:rPr lang="ko-KR" altLang="en-US" sz="4400"/>
              <a:t>우</a:t>
            </a:r>
            <a:r>
              <a:rPr lang="en-US" altLang="ko-KR" sz="4400"/>
              <a:t>)</a:t>
            </a:r>
            <a:endParaRPr lang="en-US" altLang="ko-KR" sz="4400"/>
          </a:p>
        </p:txBody>
      </p:sp>
      <p:pic>
        <p:nvPicPr>
          <p:cNvPr id="4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9276" y="1196721"/>
            <a:ext cx="4967598" cy="4488152"/>
          </a:xfrm>
          <a:prstGeom prst="rect">
            <a:avLst/>
          </a:prstGeom>
        </p:spPr>
      </p:pic>
      <p:pic>
        <p:nvPicPr>
          <p:cNvPr id="5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0" y="1196721"/>
            <a:ext cx="5840561" cy="4104513"/>
          </a:xfrm>
          <a:prstGeom prst="rect">
            <a:avLst/>
          </a:prstGeom>
        </p:spPr>
      </p:pic>
      <p:grpSp>
        <p:nvGrpSpPr>
          <p:cNvPr id="58" name=""/>
          <p:cNvGrpSpPr/>
          <p:nvPr/>
        </p:nvGrpSpPr>
        <p:grpSpPr>
          <a:xfrm rot="0">
            <a:off x="6096001" y="5301234"/>
            <a:ext cx="5516277" cy="1732932"/>
            <a:chOff x="-210727" y="1668779"/>
            <a:chExt cx="12402729" cy="3653913"/>
          </a:xfrm>
        </p:grpSpPr>
        <p:sp>
          <p:nvSpPr>
            <p:cNvPr id="59" name=""/>
            <p:cNvSpPr txBox="1"/>
            <p:nvPr/>
          </p:nvSpPr>
          <p:spPr>
            <a:xfrm>
              <a:off x="0" y="1668779"/>
              <a:ext cx="12192003" cy="6938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>
                <a:buFont typeface="mn-ea"/>
                <a:buNone/>
                <a:defRPr/>
              </a:pPr>
              <a:endParaRPr lang="en-US" altLang="ko-KR" sz="4000"/>
            </a:p>
          </p:txBody>
        </p:sp>
        <p:sp>
          <p:nvSpPr>
            <p:cNvPr id="60" name=""/>
            <p:cNvSpPr txBox="1"/>
            <p:nvPr/>
          </p:nvSpPr>
          <p:spPr>
            <a:xfrm>
              <a:off x="-210727" y="2560787"/>
              <a:ext cx="12318493" cy="27619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/>
                <a:t>  </a:t>
              </a:r>
              <a:r>
                <a:rPr lang="en-US" altLang="ko-KR" sz="2000"/>
                <a:t>ERD</a:t>
              </a:r>
              <a:r>
                <a:rPr lang="ko-KR" altLang="en-US" sz="2000"/>
                <a:t> 다이어그램을 바탕으로 전반적은 데이터베이스 설계</a:t>
              </a:r>
              <a:r>
                <a:rPr lang="en-US" altLang="ko-KR" sz="2000"/>
                <a:t>.</a:t>
              </a:r>
              <a:r>
                <a:rPr lang="ko-KR" altLang="en-US" sz="2000"/>
                <a:t> 각 테이블의 관계를 표시</a:t>
              </a:r>
              <a:endParaRPr lang="ko-KR" altLang="en-US" sz="2000"/>
            </a:p>
            <a:p>
              <a:pPr>
                <a:defRPr/>
              </a:pPr>
              <a:endParaRPr lang="ko-KR" altLang="en-US" sz="2000"/>
            </a:p>
            <a:p>
              <a:pPr>
                <a:defRPr/>
              </a:pPr>
              <a:r>
                <a:rPr lang="ko-KR" altLang="en-US" sz="2000"/>
                <a:t>  </a:t>
              </a:r>
              <a:endParaRPr lang="ko-KR" altLang="en-US" sz="2000"/>
            </a:p>
          </p:txBody>
        </p:sp>
      </p:grpSp>
      <p:grpSp>
        <p:nvGrpSpPr>
          <p:cNvPr id="61" name=""/>
          <p:cNvGrpSpPr/>
          <p:nvPr/>
        </p:nvGrpSpPr>
        <p:grpSpPr>
          <a:xfrm rot="0">
            <a:off x="299276" y="5301234"/>
            <a:ext cx="5516276" cy="1121736"/>
            <a:chOff x="-210726" y="1668779"/>
            <a:chExt cx="12402728" cy="2365197"/>
          </a:xfrm>
        </p:grpSpPr>
        <p:sp>
          <p:nvSpPr>
            <p:cNvPr id="62" name=""/>
            <p:cNvSpPr txBox="1"/>
            <p:nvPr/>
          </p:nvSpPr>
          <p:spPr>
            <a:xfrm>
              <a:off x="0" y="1668779"/>
              <a:ext cx="12192003" cy="6938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>
                <a:buFont typeface="mn-ea"/>
                <a:buNone/>
                <a:defRPr/>
              </a:pPr>
              <a:endParaRPr lang="en-US" altLang="ko-KR" sz="4000"/>
            </a:p>
          </p:txBody>
        </p:sp>
        <p:sp>
          <p:nvSpPr>
            <p:cNvPr id="63" name=""/>
            <p:cNvSpPr txBox="1"/>
            <p:nvPr/>
          </p:nvSpPr>
          <p:spPr>
            <a:xfrm>
              <a:off x="-210726" y="2560789"/>
              <a:ext cx="12318493" cy="14731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/>
                <a:t>  유즈케이스 다이어그램을 바탕으로 사용자의 행동을 </a:t>
              </a:r>
              <a:r>
                <a:rPr lang="en-US" altLang="ko-KR" sz="2000"/>
                <a:t>ERD</a:t>
              </a:r>
              <a:r>
                <a:rPr lang="ko-KR" altLang="en-US" sz="2000"/>
                <a:t> 다이어그램으로 작성</a:t>
              </a:r>
              <a:endParaRPr lang="ko-KR" altLang="en-US" sz="20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504063" y="286512"/>
            <a:ext cx="11352657" cy="90220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5400"/>
              <a:t>7.</a:t>
            </a:r>
            <a:r>
              <a:rPr lang="ko-KR" altLang="en-US" sz="5400"/>
              <a:t> 클래스 다이어그램</a:t>
            </a:r>
            <a:endParaRPr lang="ko-KR" altLang="en-US" sz="5400"/>
          </a:p>
        </p:txBody>
      </p:sp>
      <p:grpSp>
        <p:nvGrpSpPr>
          <p:cNvPr id="53" name=""/>
          <p:cNvGrpSpPr/>
          <p:nvPr/>
        </p:nvGrpSpPr>
        <p:grpSpPr>
          <a:xfrm rot="0">
            <a:off x="6095998" y="1339955"/>
            <a:ext cx="5516279" cy="1001290"/>
            <a:chOff x="-210731" y="1522072"/>
            <a:chExt cx="12402733" cy="1001290"/>
          </a:xfrm>
        </p:grpSpPr>
        <p:sp>
          <p:nvSpPr>
            <p:cNvPr id="54" name=""/>
            <p:cNvSpPr txBox="1"/>
            <p:nvPr/>
          </p:nvSpPr>
          <p:spPr>
            <a:xfrm>
              <a:off x="0" y="1668779"/>
              <a:ext cx="12192003" cy="6938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>
                <a:buFont typeface="mn-ea"/>
                <a:buNone/>
                <a:defRPr/>
              </a:pPr>
              <a:endParaRPr lang="en-US" altLang="ko-KR" sz="4000"/>
            </a:p>
          </p:txBody>
        </p:sp>
        <p:sp>
          <p:nvSpPr>
            <p:cNvPr id="55" name=""/>
            <p:cNvSpPr txBox="1"/>
            <p:nvPr/>
          </p:nvSpPr>
          <p:spPr>
            <a:xfrm>
              <a:off x="-210731" y="1522072"/>
              <a:ext cx="12318493" cy="10012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/>
                <a:t>  </a:t>
              </a:r>
              <a:endParaRPr lang="en-US" altLang="ko-KR" sz="2000"/>
            </a:p>
            <a:p>
              <a:pPr>
                <a:defRPr/>
              </a:pPr>
              <a:endParaRPr lang="ko-KR" altLang="en-US" sz="2000"/>
            </a:p>
            <a:p>
              <a:pPr>
                <a:defRPr/>
              </a:pPr>
              <a:r>
                <a:rPr lang="ko-KR" altLang="en-US" sz="2000"/>
                <a:t>  </a:t>
              </a:r>
              <a:endParaRPr lang="ko-KR" altLang="en-US" sz="2000"/>
            </a:p>
          </p:txBody>
        </p:sp>
      </p:grpSp>
      <p:pic>
        <p:nvPicPr>
          <p:cNvPr id="5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9276" y="1188720"/>
            <a:ext cx="5796724" cy="5314246"/>
          </a:xfrm>
          <a:prstGeom prst="rect">
            <a:avLst/>
          </a:prstGeom>
        </p:spPr>
      </p:pic>
      <p:grpSp>
        <p:nvGrpSpPr>
          <p:cNvPr id="57" name=""/>
          <p:cNvGrpSpPr/>
          <p:nvPr/>
        </p:nvGrpSpPr>
        <p:grpSpPr>
          <a:xfrm rot="0">
            <a:off x="6095997" y="1339955"/>
            <a:ext cx="5516281" cy="1915690"/>
            <a:chOff x="-210734" y="1522072"/>
            <a:chExt cx="12402737" cy="1915690"/>
          </a:xfrm>
        </p:grpSpPr>
        <p:sp>
          <p:nvSpPr>
            <p:cNvPr id="58" name=""/>
            <p:cNvSpPr txBox="1"/>
            <p:nvPr/>
          </p:nvSpPr>
          <p:spPr>
            <a:xfrm>
              <a:off x="0" y="1668779"/>
              <a:ext cx="12192003" cy="6938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>
                <a:buFont typeface="mn-ea"/>
                <a:buNone/>
                <a:defRPr/>
              </a:pPr>
              <a:endParaRPr lang="ko-KR" altLang="en-US" sz="4000"/>
            </a:p>
          </p:txBody>
        </p:sp>
        <p:sp>
          <p:nvSpPr>
            <p:cNvPr id="59" name=""/>
            <p:cNvSpPr txBox="1"/>
            <p:nvPr/>
          </p:nvSpPr>
          <p:spPr>
            <a:xfrm>
              <a:off x="-210734" y="1522072"/>
              <a:ext cx="12318493" cy="19156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/>
                <a:t>  작성된 테이블을 바탕으로 작성</a:t>
              </a:r>
              <a:endParaRPr lang="ko-KR" altLang="en-US" sz="2000"/>
            </a:p>
            <a:p>
              <a:pPr>
                <a:defRPr/>
              </a:pPr>
              <a:endParaRPr lang="ko-KR" altLang="en-US" sz="2000"/>
            </a:p>
            <a:p>
              <a:pPr>
                <a:defRPr/>
              </a:pPr>
              <a:r>
                <a:rPr lang="ko-KR" altLang="en-US" sz="2000"/>
                <a:t>  </a:t>
              </a:r>
              <a:r>
                <a:rPr lang="en-US" altLang="ko-KR" sz="2000"/>
                <a:t>DTO</a:t>
              </a:r>
              <a:r>
                <a:rPr lang="ko-KR" altLang="en-US" sz="2000"/>
                <a:t>로 구성할 내용과 웹 페이지 구성에 필요한 함수 설계</a:t>
              </a:r>
              <a:endParaRPr lang="ko-KR" altLang="en-US" sz="2000"/>
            </a:p>
            <a:p>
              <a:pPr>
                <a:defRPr/>
              </a:pPr>
              <a:endParaRPr lang="ko-KR" altLang="en-US" sz="2000"/>
            </a:p>
            <a:p>
              <a:pPr>
                <a:defRPr/>
              </a:pPr>
              <a:r>
                <a:rPr lang="ko-KR" altLang="en-US" sz="2000"/>
                <a:t>  실제 사용할 함수로 명명규칙을 적용</a:t>
              </a:r>
              <a:endParaRPr lang="ko-KR" altLang="en-US" sz="2000"/>
            </a:p>
          </p:txBody>
        </p:sp>
      </p:grpSp>
      <p:pic>
        <p:nvPicPr>
          <p:cNvPr id="6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84036" y="3429000"/>
            <a:ext cx="4241799" cy="831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504063" y="286512"/>
            <a:ext cx="11352657" cy="90220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5400"/>
              <a:t>8.</a:t>
            </a:r>
            <a:r>
              <a:rPr lang="ko-KR" altLang="en-US" sz="5400"/>
              <a:t> 개발 일정 및 업무 분담</a:t>
            </a:r>
            <a:endParaRPr lang="ko-KR" altLang="en-US" sz="5400"/>
          </a:p>
        </p:txBody>
      </p:sp>
      <p:sp>
        <p:nvSpPr>
          <p:cNvPr id="79" name=""/>
          <p:cNvSpPr txBox="1"/>
          <p:nvPr/>
        </p:nvSpPr>
        <p:spPr>
          <a:xfrm>
            <a:off x="6096001" y="1360932"/>
            <a:ext cx="5255406" cy="700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mn-ea"/>
              <a:buChar char=""/>
              <a:defRPr/>
            </a:pPr>
            <a:r>
              <a:rPr lang="ko-KR" altLang="en-US" sz="4000"/>
              <a:t> 기능 구현</a:t>
            </a:r>
            <a:endParaRPr lang="ko-KR" altLang="en-US" sz="4000"/>
          </a:p>
        </p:txBody>
      </p:sp>
      <p:sp>
        <p:nvSpPr>
          <p:cNvPr id="81" name=""/>
          <p:cNvSpPr txBox="1"/>
          <p:nvPr/>
        </p:nvSpPr>
        <p:spPr>
          <a:xfrm>
            <a:off x="407289" y="1360932"/>
            <a:ext cx="11385980" cy="699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mn-ea"/>
              <a:buChar char=""/>
              <a:defRPr/>
            </a:pPr>
            <a:r>
              <a:rPr lang="ko-KR" altLang="en-US" sz="4000"/>
              <a:t> 공동 설계</a:t>
            </a:r>
            <a:endParaRPr lang="ko-KR" altLang="en-US" sz="4000"/>
          </a:p>
        </p:txBody>
      </p:sp>
      <p:pic>
        <p:nvPicPr>
          <p:cNvPr id="8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3316" y="2061591"/>
            <a:ext cx="5180114" cy="4463795"/>
          </a:xfrm>
          <a:prstGeom prst="rect">
            <a:avLst/>
          </a:prstGeom>
        </p:spPr>
      </p:pic>
      <p:pic>
        <p:nvPicPr>
          <p:cNvPr id="8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74876" y="2084861"/>
            <a:ext cx="4576531" cy="4417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504063" y="286512"/>
            <a:ext cx="11352657" cy="90220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5400"/>
              <a:t>9.</a:t>
            </a:r>
            <a:r>
              <a:rPr lang="ko-KR" altLang="en-US" sz="5400"/>
              <a:t> 회의록</a:t>
            </a:r>
            <a:endParaRPr lang="ko-KR" altLang="en-US" sz="5400"/>
          </a:p>
        </p:txBody>
      </p:sp>
      <p:sp>
        <p:nvSpPr>
          <p:cNvPr id="56" name=""/>
          <p:cNvSpPr txBox="1"/>
          <p:nvPr/>
        </p:nvSpPr>
        <p:spPr>
          <a:xfrm>
            <a:off x="407289" y="1360932"/>
            <a:ext cx="7816304" cy="699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mn-ea"/>
              <a:buChar char=""/>
              <a:defRPr/>
            </a:pPr>
            <a:r>
              <a:rPr lang="ko-KR" altLang="en-US" sz="4000"/>
              <a:t> 제안서</a:t>
            </a:r>
            <a:endParaRPr lang="ko-KR" altLang="en-US" sz="4000"/>
          </a:p>
        </p:txBody>
      </p:sp>
      <p:sp>
        <p:nvSpPr>
          <p:cNvPr id="57" name=""/>
          <p:cNvSpPr txBox="1"/>
          <p:nvPr/>
        </p:nvSpPr>
        <p:spPr>
          <a:xfrm>
            <a:off x="4225017" y="1360170"/>
            <a:ext cx="3610248" cy="695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mn-ea"/>
              <a:buChar char=""/>
              <a:defRPr/>
            </a:pPr>
            <a:r>
              <a:rPr lang="ko-KR" altLang="en-US" sz="4000"/>
              <a:t> </a:t>
            </a:r>
            <a:r>
              <a:rPr lang="ko-KR" altLang="en-US" sz="3500"/>
              <a:t>요구사항명세서</a:t>
            </a:r>
            <a:endParaRPr lang="ko-KR" altLang="en-US" sz="3500"/>
          </a:p>
        </p:txBody>
      </p:sp>
      <p:sp>
        <p:nvSpPr>
          <p:cNvPr id="58" name=""/>
          <p:cNvSpPr txBox="1"/>
          <p:nvPr/>
        </p:nvSpPr>
        <p:spPr>
          <a:xfrm>
            <a:off x="8185511" y="1360932"/>
            <a:ext cx="3607757" cy="700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mn-ea"/>
              <a:buChar char=""/>
              <a:defRPr/>
            </a:pPr>
            <a:r>
              <a:rPr lang="ko-KR" altLang="en-US" sz="4000"/>
              <a:t> 구현단계</a:t>
            </a:r>
            <a:endParaRPr lang="ko-KR" altLang="en-US" sz="4000"/>
          </a:p>
        </p:txBody>
      </p:sp>
      <p:pic>
        <p:nvPicPr>
          <p:cNvPr id="59" name=""/>
          <p:cNvPicPr>
            <a:picLocks noChangeAspect="1"/>
          </p:cNvPicPr>
          <p:nvPr/>
        </p:nvPicPr>
        <p:blipFill rotWithShape="1">
          <a:blip r:embed="rId3"/>
          <a:srcRect b="3160"/>
          <a:stretch>
            <a:fillRect/>
          </a:stretch>
        </p:blipFill>
        <p:spPr>
          <a:xfrm>
            <a:off x="8314335" y="2105917"/>
            <a:ext cx="3350109" cy="4419470"/>
          </a:xfrm>
          <a:prstGeom prst="rect">
            <a:avLst/>
          </a:prstGeom>
        </p:spPr>
      </p:pic>
      <p:pic>
        <p:nvPicPr>
          <p:cNvPr id="60" name=""/>
          <p:cNvPicPr>
            <a:picLocks noChangeAspect="1"/>
          </p:cNvPicPr>
          <p:nvPr/>
        </p:nvPicPr>
        <p:blipFill rotWithShape="1">
          <a:blip r:embed="rId4"/>
          <a:srcRect b="990"/>
          <a:stretch>
            <a:fillRect/>
          </a:stretch>
        </p:blipFill>
        <p:spPr>
          <a:xfrm>
            <a:off x="504062" y="2105917"/>
            <a:ext cx="3343328" cy="4419470"/>
          </a:xfrm>
          <a:prstGeom prst="rect">
            <a:avLst/>
          </a:prstGeom>
        </p:spPr>
      </p:pic>
      <p:pic>
        <p:nvPicPr>
          <p:cNvPr id="6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241705" y="2105917"/>
            <a:ext cx="3708590" cy="30862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"/>
          <p:cNvPicPr>
            <a:picLocks noChangeAspect="1"/>
          </p:cNvPicPr>
          <p:nvPr/>
        </p:nvPicPr>
        <p:blipFill rotWithShape="1">
          <a:blip r:embed="rId3"/>
          <a:srcRect l="19290" t="14260" r="20470"/>
          <a:stretch>
            <a:fillRect/>
          </a:stretch>
        </p:blipFill>
        <p:spPr>
          <a:xfrm>
            <a:off x="4367784" y="403467"/>
            <a:ext cx="7200900" cy="5758566"/>
          </a:xfrm>
          <a:prstGeom prst="rect">
            <a:avLst/>
          </a:prstGeom>
        </p:spPr>
      </p:pic>
      <p:pic>
        <p:nvPicPr>
          <p:cNvPr id="69" name=""/>
          <p:cNvPicPr>
            <a:picLocks noChangeAspect="1"/>
          </p:cNvPicPr>
          <p:nvPr/>
        </p:nvPicPr>
        <p:blipFill rotWithShape="1">
          <a:blip r:embed="rId4"/>
          <a:srcRect r="430" b="33410"/>
          <a:stretch>
            <a:fillRect/>
          </a:stretch>
        </p:blipFill>
        <p:spPr>
          <a:xfrm>
            <a:off x="263271" y="1424047"/>
            <a:ext cx="2700337" cy="1800225"/>
          </a:xfrm>
          <a:prstGeom prst="rect">
            <a:avLst/>
          </a:prstGeom>
        </p:spPr>
      </p:pic>
      <p:pic>
        <p:nvPicPr>
          <p:cNvPr id="70" name=""/>
          <p:cNvPicPr>
            <a:picLocks noChangeAspect="1"/>
          </p:cNvPicPr>
          <p:nvPr/>
        </p:nvPicPr>
        <p:blipFill rotWithShape="1">
          <a:blip r:embed="rId5"/>
          <a:srcRect b="55260"/>
          <a:stretch>
            <a:fillRect/>
          </a:stretch>
        </p:blipFill>
        <p:spPr>
          <a:xfrm>
            <a:off x="263271" y="3224272"/>
            <a:ext cx="2700337" cy="1204223"/>
          </a:xfrm>
          <a:prstGeom prst="rect">
            <a:avLst/>
          </a:prstGeom>
        </p:spPr>
      </p:pic>
      <p:pic>
        <p:nvPicPr>
          <p:cNvPr id="71" name=""/>
          <p:cNvPicPr>
            <a:picLocks noChangeAspect="1"/>
          </p:cNvPicPr>
          <p:nvPr/>
        </p:nvPicPr>
        <p:blipFill rotWithShape="1">
          <a:blip r:embed="rId6"/>
          <a:srcRect b="24100"/>
          <a:stretch>
            <a:fillRect/>
          </a:stretch>
        </p:blipFill>
        <p:spPr>
          <a:xfrm>
            <a:off x="263271" y="4428496"/>
            <a:ext cx="2700337" cy="2042824"/>
          </a:xfrm>
          <a:prstGeom prst="rect">
            <a:avLst/>
          </a:prstGeom>
        </p:spPr>
      </p:pic>
      <p:cxnSp>
        <p:nvCxnSpPr>
          <p:cNvPr id="73" name=""/>
          <p:cNvCxnSpPr/>
          <p:nvPr/>
        </p:nvCxnSpPr>
        <p:spPr>
          <a:xfrm rot="10800000" flipV="1">
            <a:off x="2963609" y="3826384"/>
            <a:ext cx="7524938" cy="178669"/>
          </a:xfrm>
          <a:prstGeom prst="bentConnector3">
            <a:avLst>
              <a:gd name="adj1" fmla="val 50000"/>
            </a:avLst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"/>
          <p:cNvCxnSpPr/>
          <p:nvPr/>
        </p:nvCxnSpPr>
        <p:spPr>
          <a:xfrm rot="10800000" flipV="1">
            <a:off x="2963609" y="4428496"/>
            <a:ext cx="7524938" cy="872737"/>
          </a:xfrm>
          <a:prstGeom prst="bentConnector3">
            <a:avLst>
              <a:gd name="adj1" fmla="val 50000"/>
            </a:avLst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"/>
          <p:cNvCxnSpPr>
            <a:endCxn id="69" idx="3"/>
          </p:cNvCxnSpPr>
          <p:nvPr/>
        </p:nvCxnSpPr>
        <p:spPr>
          <a:xfrm rot="10800000">
            <a:off x="2963609" y="2324156"/>
            <a:ext cx="1980247" cy="744799"/>
          </a:xfrm>
          <a:prstGeom prst="bentConnector3">
            <a:avLst>
              <a:gd name="adj1" fmla="val 50000"/>
            </a:avLst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"/>
          <p:cNvCxnSpPr/>
          <p:nvPr/>
        </p:nvCxnSpPr>
        <p:spPr>
          <a:xfrm rot="10800000" flipV="1">
            <a:off x="5951982" y="5085208"/>
            <a:ext cx="1800227" cy="1386112"/>
          </a:xfrm>
          <a:prstGeom prst="bentConnector3">
            <a:avLst>
              <a:gd name="adj1" fmla="val 50000"/>
            </a:avLst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"/>
          <p:cNvSpPr txBox="1"/>
          <p:nvPr/>
        </p:nvSpPr>
        <p:spPr>
          <a:xfrm>
            <a:off x="4511802" y="6275805"/>
            <a:ext cx="1556195" cy="391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/>
              <a:t>페이징 처리</a:t>
            </a:r>
            <a:endParaRPr lang="ko-KR" altLang="en-US" sz="2000"/>
          </a:p>
        </p:txBody>
      </p:sp>
      <p:sp>
        <p:nvSpPr>
          <p:cNvPr id="4" name=""/>
          <p:cNvSpPr txBox="1"/>
          <p:nvPr/>
        </p:nvSpPr>
        <p:spPr>
          <a:xfrm>
            <a:off x="504063" y="286512"/>
            <a:ext cx="11352657" cy="90220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en-US" altLang="ko-KR" sz="5400">
                <a:latin typeface="+mn-lt"/>
                <a:ea typeface="+mn-ea"/>
                <a:cs typeface="+mn-cs"/>
              </a:rPr>
              <a:t>10.</a:t>
            </a:r>
            <a:r>
              <a:rPr lang="ko-KR" altLang="en-US" sz="5400">
                <a:latin typeface="+mn-lt"/>
                <a:ea typeface="+mn-ea"/>
                <a:cs typeface="+mn-cs"/>
              </a:rPr>
              <a:t> 결과</a:t>
            </a:r>
            <a:r>
              <a:rPr lang="en-US" altLang="ko-KR" sz="5400">
                <a:latin typeface="+mn-lt"/>
                <a:ea typeface="+mn-ea"/>
                <a:cs typeface="+mn-cs"/>
              </a:rPr>
              <a:t>(</a:t>
            </a:r>
            <a:r>
              <a:rPr lang="ko-KR" altLang="en-US" sz="5400">
                <a:latin typeface="+mn-lt"/>
                <a:ea typeface="+mn-ea"/>
                <a:cs typeface="+mn-cs"/>
              </a:rPr>
              <a:t>회원조회</a:t>
            </a:r>
            <a:r>
              <a:rPr lang="en-US" altLang="ko-KR" sz="5400">
                <a:latin typeface="+mn-lt"/>
                <a:ea typeface="+mn-ea"/>
                <a:cs typeface="+mn-cs"/>
              </a:rPr>
              <a:t>)</a:t>
            </a:r>
            <a:endParaRPr lang="en-US" altLang="ko-KR" sz="5400">
              <a:latin typeface="+mn-lt"/>
              <a:ea typeface="+mn-ea"/>
              <a:cs typeface="+mn-cs"/>
            </a:endParaRPr>
          </a:p>
        </p:txBody>
      </p:sp>
      <p:pic>
        <p:nvPicPr>
          <p:cNvPr id="81" name=""/>
          <p:cNvPicPr>
            <a:picLocks noChangeAspect="1"/>
          </p:cNvPicPr>
          <p:nvPr/>
        </p:nvPicPr>
        <p:blipFill rotWithShape="1">
          <a:blip r:embed="rId7"/>
          <a:srcRect b="32960"/>
          <a:stretch>
            <a:fillRect/>
          </a:stretch>
        </p:blipFill>
        <p:spPr>
          <a:xfrm>
            <a:off x="2081498" y="5602965"/>
            <a:ext cx="1800225" cy="672840"/>
          </a:xfrm>
          <a:prstGeom prst="rect">
            <a:avLst/>
          </a:prstGeom>
        </p:spPr>
      </p:pic>
      <p:sp>
        <p:nvSpPr>
          <p:cNvPr id="85" name=""/>
          <p:cNvSpPr txBox="1"/>
          <p:nvPr/>
        </p:nvSpPr>
        <p:spPr>
          <a:xfrm>
            <a:off x="9372409" y="1188720"/>
            <a:ext cx="2628329" cy="1000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/>
              <a:t>오라클 </a:t>
            </a:r>
            <a:r>
              <a:rPr lang="en-US" altLang="ko-KR" sz="2000"/>
              <a:t>like</a:t>
            </a:r>
            <a:r>
              <a:rPr lang="ko-KR" altLang="en-US" sz="2000"/>
              <a:t>문을 사용해서 검색한 문자를 포함한 목록을 불러온다</a:t>
            </a:r>
            <a:endParaRPr lang="ko-KR" altLang="en-US" sz="2000"/>
          </a:p>
        </p:txBody>
      </p:sp>
      <p:cxnSp>
        <p:nvCxnSpPr>
          <p:cNvPr id="86" name=""/>
          <p:cNvCxnSpPr>
            <a:endCxn id="85" idx="1"/>
          </p:cNvCxnSpPr>
          <p:nvPr/>
        </p:nvCxnSpPr>
        <p:spPr>
          <a:xfrm flipV="1">
            <a:off x="6600063" y="1688782"/>
            <a:ext cx="2772347" cy="1007773"/>
          </a:xfrm>
          <a:prstGeom prst="bentConnector3">
            <a:avLst>
              <a:gd name="adj1" fmla="val 50000"/>
            </a:avLst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"/>
          <p:cNvPicPr>
            <a:picLocks noChangeAspect="1"/>
          </p:cNvPicPr>
          <p:nvPr/>
        </p:nvPicPr>
        <p:blipFill rotWithShape="1">
          <a:blip r:embed="rId3"/>
          <a:srcRect l="18110" t="14280" r="19880"/>
          <a:stretch>
            <a:fillRect/>
          </a:stretch>
        </p:blipFill>
        <p:spPr>
          <a:xfrm>
            <a:off x="5375910" y="2400595"/>
            <a:ext cx="5400675" cy="4196801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>
            <a:off x="504063" y="286512"/>
            <a:ext cx="11352657" cy="90220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en-US" altLang="ko-KR" sz="5400">
                <a:latin typeface="+mn-lt"/>
                <a:ea typeface="+mn-ea"/>
                <a:cs typeface="+mn-cs"/>
              </a:rPr>
              <a:t>11.</a:t>
            </a:r>
            <a:r>
              <a:rPr lang="ko-KR" altLang="en-US" sz="5400">
                <a:latin typeface="+mn-lt"/>
                <a:ea typeface="+mn-ea"/>
                <a:cs typeface="+mn-cs"/>
              </a:rPr>
              <a:t> 결과</a:t>
            </a:r>
            <a:r>
              <a:rPr lang="en-US" altLang="ko-KR" sz="5400">
                <a:latin typeface="+mn-lt"/>
                <a:ea typeface="+mn-ea"/>
                <a:cs typeface="+mn-cs"/>
              </a:rPr>
              <a:t>(</a:t>
            </a:r>
            <a:r>
              <a:rPr lang="ko-KR" altLang="en-US" sz="5400">
                <a:latin typeface="+mn-lt"/>
                <a:ea typeface="+mn-ea"/>
                <a:cs typeface="+mn-cs"/>
              </a:rPr>
              <a:t>리뷰조회</a:t>
            </a:r>
            <a:r>
              <a:rPr lang="en-US" altLang="ko-KR" sz="5400">
                <a:latin typeface="+mn-lt"/>
                <a:ea typeface="+mn-ea"/>
                <a:cs typeface="+mn-cs"/>
              </a:rPr>
              <a:t>)</a:t>
            </a:r>
            <a:endParaRPr lang="en-US" altLang="ko-KR" sz="5400">
              <a:latin typeface="+mn-lt"/>
              <a:ea typeface="+mn-ea"/>
              <a:cs typeface="+mn-cs"/>
            </a:endParaRPr>
          </a:p>
        </p:txBody>
      </p:sp>
      <p:pic>
        <p:nvPicPr>
          <p:cNvPr id="85" name=""/>
          <p:cNvPicPr>
            <a:picLocks noChangeAspect="1"/>
          </p:cNvPicPr>
          <p:nvPr/>
        </p:nvPicPr>
        <p:blipFill rotWithShape="1">
          <a:blip r:embed="rId4"/>
          <a:srcRect l="18700" t="14280" r="20470"/>
          <a:stretch>
            <a:fillRect/>
          </a:stretch>
        </p:blipFill>
        <p:spPr>
          <a:xfrm>
            <a:off x="6096000" y="344685"/>
            <a:ext cx="5400675" cy="4278292"/>
          </a:xfrm>
          <a:prstGeom prst="rect">
            <a:avLst/>
          </a:prstGeom>
        </p:spPr>
      </p:pic>
      <p:sp>
        <p:nvSpPr>
          <p:cNvPr id="89" name=""/>
          <p:cNvSpPr txBox="1"/>
          <p:nvPr/>
        </p:nvSpPr>
        <p:spPr>
          <a:xfrm>
            <a:off x="335280" y="1933126"/>
            <a:ext cx="2628329" cy="693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/>
              <a:t>리뷰 입력과정에 첨부한 이미지를 불러온다</a:t>
            </a:r>
            <a:r>
              <a:rPr lang="en-US" altLang="ko-KR" sz="2000"/>
              <a:t>.</a:t>
            </a:r>
            <a:endParaRPr lang="en-US" altLang="ko-KR" sz="2000"/>
          </a:p>
        </p:txBody>
      </p:sp>
      <p:pic>
        <p:nvPicPr>
          <p:cNvPr id="92" name=""/>
          <p:cNvPicPr>
            <a:picLocks noChangeAspect="1"/>
          </p:cNvPicPr>
          <p:nvPr/>
        </p:nvPicPr>
        <p:blipFill rotWithShape="1">
          <a:blip r:embed="rId5"/>
          <a:srcRect l="19290" t="14260" r="20470"/>
          <a:stretch>
            <a:fillRect/>
          </a:stretch>
        </p:blipFill>
        <p:spPr>
          <a:xfrm>
            <a:off x="6096000" y="304053"/>
            <a:ext cx="5400675" cy="4318924"/>
          </a:xfrm>
          <a:prstGeom prst="rect">
            <a:avLst/>
          </a:prstGeom>
        </p:spPr>
      </p:pic>
      <p:cxnSp>
        <p:nvCxnSpPr>
          <p:cNvPr id="90" name=""/>
          <p:cNvCxnSpPr/>
          <p:nvPr/>
        </p:nvCxnSpPr>
        <p:spPr>
          <a:xfrm rot="10800000" flipV="1">
            <a:off x="3116009" y="1988820"/>
            <a:ext cx="4276153" cy="1512187"/>
          </a:xfrm>
          <a:prstGeom prst="bentConnector3">
            <a:avLst>
              <a:gd name="adj1" fmla="val 50000"/>
            </a:avLst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"/>
          <p:cNvCxnSpPr/>
          <p:nvPr/>
        </p:nvCxnSpPr>
        <p:spPr>
          <a:xfrm rot="10800000">
            <a:off x="2963608" y="2324156"/>
            <a:ext cx="3216782" cy="336395"/>
          </a:xfrm>
          <a:prstGeom prst="bentConnector3">
            <a:avLst>
              <a:gd name="adj1" fmla="val 50000"/>
            </a:avLst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"/>
          <p:cNvSpPr txBox="1"/>
          <p:nvPr/>
        </p:nvSpPr>
        <p:spPr>
          <a:xfrm>
            <a:off x="487680" y="3082065"/>
            <a:ext cx="2628329" cy="697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/>
              <a:t>검색한 리뷰를 불러온다</a:t>
            </a:r>
            <a:r>
              <a:rPr lang="en-US" altLang="ko-KR" sz="2000"/>
              <a:t>.</a:t>
            </a:r>
            <a:endParaRPr lang="en-US" altLang="ko-KR" sz="2000"/>
          </a:p>
        </p:txBody>
      </p:sp>
      <p:pic>
        <p:nvPicPr>
          <p:cNvPr id="94" name=""/>
          <p:cNvPicPr>
            <a:picLocks noChangeAspect="1"/>
          </p:cNvPicPr>
          <p:nvPr/>
        </p:nvPicPr>
        <p:blipFill rotWithShape="1">
          <a:blip r:embed="rId6"/>
          <a:srcRect b="22560"/>
          <a:stretch>
            <a:fillRect/>
          </a:stretch>
        </p:blipFill>
        <p:spPr>
          <a:xfrm>
            <a:off x="2063496" y="4228330"/>
            <a:ext cx="2700337" cy="2081030"/>
          </a:xfrm>
          <a:prstGeom prst="rect">
            <a:avLst/>
          </a:prstGeom>
        </p:spPr>
      </p:pic>
      <p:pic>
        <p:nvPicPr>
          <p:cNvPr id="95" name=""/>
          <p:cNvPicPr>
            <a:picLocks noChangeAspect="1"/>
          </p:cNvPicPr>
          <p:nvPr/>
        </p:nvPicPr>
        <p:blipFill rotWithShape="1">
          <a:blip r:embed="rId7"/>
          <a:srcRect b="32960"/>
          <a:stretch>
            <a:fillRect/>
          </a:stretch>
        </p:blipFill>
        <p:spPr>
          <a:xfrm>
            <a:off x="263271" y="3994365"/>
            <a:ext cx="2700337" cy="1009260"/>
          </a:xfrm>
          <a:prstGeom prst="rect">
            <a:avLst/>
          </a:prstGeom>
        </p:spPr>
      </p:pic>
      <p:cxnSp>
        <p:nvCxnSpPr>
          <p:cNvPr id="96" name=""/>
          <p:cNvCxnSpPr/>
          <p:nvPr/>
        </p:nvCxnSpPr>
        <p:spPr>
          <a:xfrm rot="16200000" flipV="1">
            <a:off x="1271395" y="5013199"/>
            <a:ext cx="936120" cy="648081"/>
          </a:xfrm>
          <a:prstGeom prst="bentConnector3">
            <a:avLst>
              <a:gd name="adj1" fmla="val 50000"/>
            </a:avLst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"/>
          <p:cNvSpPr txBox="1"/>
          <p:nvPr/>
        </p:nvSpPr>
        <p:spPr>
          <a:xfrm>
            <a:off x="335280" y="5459430"/>
            <a:ext cx="1728216" cy="691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/>
              <a:t>미선택 후 삭제 시도</a:t>
            </a:r>
            <a:endParaRPr lang="ko-KR" altLang="en-US" sz="2000"/>
          </a:p>
        </p:txBody>
      </p:sp>
      <p:cxnSp>
        <p:nvCxnSpPr>
          <p:cNvPr id="98" name=""/>
          <p:cNvCxnSpPr/>
          <p:nvPr/>
        </p:nvCxnSpPr>
        <p:spPr>
          <a:xfrm rot="10800000" flipV="1">
            <a:off x="5254086" y="6021326"/>
            <a:ext cx="2669762" cy="576069"/>
          </a:xfrm>
          <a:prstGeom prst="bentConnector3">
            <a:avLst>
              <a:gd name="adj1" fmla="val 50000"/>
            </a:avLst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"/>
          <p:cNvSpPr txBox="1"/>
          <p:nvPr/>
        </p:nvSpPr>
        <p:spPr>
          <a:xfrm>
            <a:off x="3813905" y="6400077"/>
            <a:ext cx="1562005" cy="394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/>
              <a:t>페이징 처리</a:t>
            </a:r>
            <a:endParaRPr lang="ko-KR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504063" y="286512"/>
            <a:ext cx="11352657" cy="90220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en-US" altLang="ko-KR" sz="5400">
                <a:latin typeface="+mn-lt"/>
                <a:ea typeface="+mn-ea"/>
                <a:cs typeface="+mn-cs"/>
              </a:rPr>
              <a:t>11.</a:t>
            </a:r>
            <a:r>
              <a:rPr lang="ko-KR" altLang="en-US" sz="5400">
                <a:latin typeface="+mn-lt"/>
                <a:ea typeface="+mn-ea"/>
                <a:cs typeface="+mn-cs"/>
              </a:rPr>
              <a:t> 결과</a:t>
            </a:r>
            <a:endParaRPr lang="ko-KR" altLang="en-US" sz="5400">
              <a:latin typeface="+mn-lt"/>
              <a:ea typeface="+mn-ea"/>
              <a:cs typeface="+mn-cs"/>
            </a:endParaRPr>
          </a:p>
        </p:txBody>
      </p:sp>
      <p:sp>
        <p:nvSpPr>
          <p:cNvPr id="56" name=""/>
          <p:cNvSpPr txBox="1"/>
          <p:nvPr/>
        </p:nvSpPr>
        <p:spPr>
          <a:xfrm>
            <a:off x="407289" y="1360932"/>
            <a:ext cx="7816304" cy="699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mn-ea"/>
              <a:buChar char=""/>
              <a:defRPr>
                <a:latin typeface="+mn-lt"/>
                <a:ea typeface="+mn-ea"/>
                <a:cs typeface="+mn-cs"/>
              </a:defRPr>
            </a:pPr>
            <a:r>
              <a:rPr lang="ko-KR" altLang="en-US" sz="4000">
                <a:latin typeface="+mn-lt"/>
                <a:ea typeface="+mn-ea"/>
                <a:cs typeface="+mn-cs"/>
              </a:rPr>
              <a:t> 결론</a:t>
            </a:r>
            <a:endParaRPr lang="ko-KR" altLang="en-US" sz="4000">
              <a:latin typeface="+mn-lt"/>
              <a:ea typeface="+mn-ea"/>
              <a:cs typeface="+mn-cs"/>
            </a:endParaRPr>
          </a:p>
        </p:txBody>
      </p:sp>
      <p:sp>
        <p:nvSpPr>
          <p:cNvPr id="62" name=""/>
          <p:cNvSpPr txBox="1"/>
          <p:nvPr/>
        </p:nvSpPr>
        <p:spPr>
          <a:xfrm>
            <a:off x="407289" y="4005072"/>
            <a:ext cx="5255406" cy="700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mn-ea"/>
              <a:buChar char=""/>
              <a:defRPr/>
            </a:pPr>
            <a:r>
              <a:rPr lang="ko-KR" altLang="en-US" sz="4000"/>
              <a:t> 느낀점</a:t>
            </a:r>
            <a:endParaRPr lang="ko-KR" altLang="en-US" sz="4000"/>
          </a:p>
        </p:txBody>
      </p:sp>
      <p:sp>
        <p:nvSpPr>
          <p:cNvPr id="63" name=""/>
          <p:cNvSpPr txBox="1"/>
          <p:nvPr/>
        </p:nvSpPr>
        <p:spPr>
          <a:xfrm>
            <a:off x="335280" y="4797171"/>
            <a:ext cx="11521440" cy="1920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/>
              <a:t>  팀 프로젝트로 웹 페이지를 제작한 것이 처음이라서 어떻게 할 지 막막했지만 제안서를 통해 주제와 목적을 통일하고</a:t>
            </a:r>
            <a:r>
              <a:rPr lang="en-US" altLang="ko-KR" sz="2000"/>
              <a:t>,</a:t>
            </a:r>
            <a:r>
              <a:rPr lang="ko-KR" altLang="en-US" sz="2000"/>
              <a:t> 요구사항 명세서</a:t>
            </a:r>
            <a:r>
              <a:rPr lang="en-US" altLang="ko-KR" sz="2000"/>
              <a:t>,</a:t>
            </a:r>
            <a:r>
              <a:rPr lang="ko-KR" altLang="en-US" sz="2000"/>
              <a:t> 설계명세서를 작성하면서 구현할 것을 회의를 통해 명시하면서 혼란을 줄이고 좋은 경험을 얻었습니다</a:t>
            </a:r>
            <a:r>
              <a:rPr lang="en-US" altLang="ko-KR" sz="2000"/>
              <a:t>.</a:t>
            </a:r>
            <a:endParaRPr lang="en-US" altLang="ko-KR" sz="2000"/>
          </a:p>
          <a:p>
            <a:pPr>
              <a:defRPr/>
            </a:pPr>
            <a:endParaRPr lang="en-US" altLang="ko-KR" sz="2000"/>
          </a:p>
          <a:p>
            <a:pPr>
              <a:defRPr/>
            </a:pPr>
            <a:r>
              <a:rPr lang="ko-KR" altLang="en-US" sz="2000"/>
              <a:t>  프로젝트 제작 과정에서 모르는 부분을 알려주면서 저도 학습하는 기회가 되었습니다</a:t>
            </a:r>
            <a:r>
              <a:rPr lang="en-US" altLang="ko-KR" sz="2000"/>
              <a:t>.</a:t>
            </a:r>
            <a:r>
              <a:rPr lang="ko-KR" altLang="en-US" sz="2000"/>
              <a:t> 막히는 부분에서는 팀원에게 조언을 받아 해결했습니다</a:t>
            </a:r>
            <a:r>
              <a:rPr lang="en-US" altLang="ko-KR" sz="2000"/>
              <a:t>.</a:t>
            </a:r>
            <a:r>
              <a:rPr lang="ko-KR" altLang="en-US" sz="2000"/>
              <a:t> </a:t>
            </a:r>
            <a:endParaRPr lang="ko-KR" altLang="en-US" sz="2000"/>
          </a:p>
        </p:txBody>
      </p:sp>
      <p:sp>
        <p:nvSpPr>
          <p:cNvPr id="64" name=""/>
          <p:cNvSpPr txBox="1"/>
          <p:nvPr/>
        </p:nvSpPr>
        <p:spPr>
          <a:xfrm>
            <a:off x="6096000" y="2060829"/>
            <a:ext cx="5760720" cy="2223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/>
              <a:t>  회원</a:t>
            </a:r>
            <a:r>
              <a:rPr lang="en-US" altLang="ko-KR" sz="2000"/>
              <a:t>,</a:t>
            </a:r>
            <a:r>
              <a:rPr lang="ko-KR" altLang="en-US" sz="2000"/>
              <a:t> 리뷰 관리에 다양한 정렬 기준 적용</a:t>
            </a:r>
            <a:endParaRPr lang="ko-KR" altLang="en-US" sz="2000"/>
          </a:p>
          <a:p>
            <a:pPr>
              <a:defRPr/>
            </a:pPr>
            <a:r>
              <a:rPr lang="ko-KR" altLang="en-US" sz="2000"/>
              <a:t>  </a:t>
            </a:r>
            <a:endParaRPr lang="ko-KR" altLang="en-US" sz="2000"/>
          </a:p>
          <a:p>
            <a:pPr>
              <a:defRPr/>
            </a:pPr>
            <a:r>
              <a:rPr lang="ko-KR" altLang="en-US" sz="2000"/>
              <a:t>  회원</a:t>
            </a:r>
            <a:r>
              <a:rPr lang="en-US" altLang="ko-KR" sz="2000"/>
              <a:t>,</a:t>
            </a:r>
            <a:r>
              <a:rPr lang="ko-KR" altLang="en-US" sz="2000"/>
              <a:t> 리뷰 검색 조건을 추가</a:t>
            </a:r>
            <a:endParaRPr lang="ko-KR" altLang="en-US" sz="2000"/>
          </a:p>
          <a:p>
            <a:pPr>
              <a:defRPr/>
            </a:pPr>
            <a:endParaRPr lang="ko-KR" altLang="en-US" sz="2000"/>
          </a:p>
          <a:p>
            <a:pPr>
              <a:defRPr/>
            </a:pPr>
            <a:r>
              <a:rPr lang="ko-KR" altLang="en-US" sz="2000"/>
              <a:t>  이메일 발송기능 구현</a:t>
            </a:r>
            <a:endParaRPr lang="ko-KR" altLang="en-US" sz="2000"/>
          </a:p>
          <a:p>
            <a:pPr>
              <a:defRPr/>
            </a:pPr>
            <a:endParaRPr lang="ko-KR" altLang="en-US" sz="2000"/>
          </a:p>
          <a:p>
            <a:pPr>
              <a:defRPr/>
            </a:pPr>
            <a:r>
              <a:rPr lang="ko-KR" altLang="en-US" sz="2000"/>
              <a:t>  </a:t>
            </a:r>
            <a:r>
              <a:rPr lang="en-US" altLang="ko-KR" sz="2000"/>
              <a:t>API</a:t>
            </a:r>
            <a:r>
              <a:rPr lang="ko-KR" altLang="en-US" sz="2000"/>
              <a:t>의 다양한 활용 방법 구상</a:t>
            </a:r>
            <a:endParaRPr lang="ko-KR" altLang="en-US" sz="2000"/>
          </a:p>
        </p:txBody>
      </p:sp>
      <p:sp>
        <p:nvSpPr>
          <p:cNvPr id="65" name=""/>
          <p:cNvSpPr txBox="1"/>
          <p:nvPr/>
        </p:nvSpPr>
        <p:spPr>
          <a:xfrm>
            <a:off x="299276" y="2060829"/>
            <a:ext cx="5652706" cy="1309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/>
              <a:t>  계획에 맞게 주기적인 소통과 프로젝트 버전관리가 원활하게 이루어짐</a:t>
            </a:r>
            <a:endParaRPr lang="ko-KR" altLang="en-US" sz="2000"/>
          </a:p>
          <a:p>
            <a:pPr>
              <a:defRPr/>
            </a:pPr>
            <a:endParaRPr lang="ko-KR" altLang="en-US" sz="2000"/>
          </a:p>
          <a:p>
            <a:pPr>
              <a:defRPr/>
            </a:pPr>
            <a:r>
              <a:rPr lang="ko-KR" altLang="en-US" sz="2000"/>
              <a:t>  초기 기획에서 주변관광지를 출력하도록 추가</a:t>
            </a:r>
            <a:endParaRPr lang="ko-KR" altLang="en-US" sz="2000"/>
          </a:p>
        </p:txBody>
      </p:sp>
      <p:sp>
        <p:nvSpPr>
          <p:cNvPr id="71" name=""/>
          <p:cNvSpPr txBox="1"/>
          <p:nvPr/>
        </p:nvSpPr>
        <p:spPr>
          <a:xfrm>
            <a:off x="6096001" y="1360932"/>
            <a:ext cx="5255406" cy="700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mn-ea"/>
              <a:buChar char=""/>
              <a:defRPr/>
            </a:pPr>
            <a:r>
              <a:rPr lang="ko-KR" altLang="en-US" sz="4000"/>
              <a:t> 개선사항</a:t>
            </a:r>
            <a:endParaRPr lang="ko-KR" altLang="en-US" sz="4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504062" y="286512"/>
            <a:ext cx="7248144" cy="91020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ko-KR" altLang="en-US" sz="5400">
                <a:latin typeface="+mn-lt"/>
                <a:ea typeface="+mn-ea"/>
                <a:cs typeface="+mn-cs"/>
              </a:rPr>
              <a:t>목차</a:t>
            </a:r>
            <a:endParaRPr lang="ko-KR" altLang="en-US" sz="5400">
              <a:latin typeface="+mn-lt"/>
              <a:ea typeface="+mn-ea"/>
              <a:cs typeface="+mn-cs"/>
            </a:endParaRPr>
          </a:p>
        </p:txBody>
      </p:sp>
      <p:sp>
        <p:nvSpPr>
          <p:cNvPr id="5" name=""/>
          <p:cNvSpPr txBox="1"/>
          <p:nvPr/>
        </p:nvSpPr>
        <p:spPr>
          <a:xfrm>
            <a:off x="983361" y="1412748"/>
            <a:ext cx="4896612" cy="50528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en-US" altLang="ko-KR" sz="2500">
                <a:latin typeface="+mn-lt"/>
                <a:ea typeface="+mn-ea"/>
                <a:cs typeface="+mn-cs"/>
              </a:rPr>
              <a:t>-</a:t>
            </a:r>
            <a:r>
              <a:rPr lang="ko-KR" altLang="en-US" sz="2500">
                <a:latin typeface="+mn-lt"/>
                <a:ea typeface="+mn-ea"/>
                <a:cs typeface="+mn-cs"/>
              </a:rPr>
              <a:t>  </a:t>
            </a:r>
            <a:r>
              <a:rPr lang="en-US" altLang="ko-KR" sz="2500">
                <a:latin typeface="+mn-lt"/>
                <a:ea typeface="+mn-ea"/>
                <a:cs typeface="+mn-cs"/>
              </a:rPr>
              <a:t>R </a:t>
            </a:r>
            <a:r>
              <a:rPr lang="ko-KR" altLang="en-US" sz="2500">
                <a:latin typeface="+mn-lt"/>
                <a:ea typeface="+mn-ea"/>
                <a:cs typeface="+mn-cs"/>
              </a:rPr>
              <a:t>데이터 가공</a:t>
            </a:r>
            <a:endParaRPr lang="ko-KR" altLang="en-US" sz="2500">
              <a:latin typeface="+mn-lt"/>
              <a:ea typeface="+mn-ea"/>
              <a:cs typeface="+mn-cs"/>
            </a:endParaRPr>
          </a:p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en-US" altLang="ko-KR" sz="2500">
                <a:latin typeface="+mn-lt"/>
                <a:ea typeface="+mn-ea"/>
                <a:cs typeface="+mn-cs"/>
              </a:rPr>
              <a:t>-</a:t>
            </a:r>
            <a:r>
              <a:rPr lang="ko-KR" altLang="en-US" sz="2500">
                <a:latin typeface="+mn-lt"/>
                <a:ea typeface="+mn-ea"/>
                <a:cs typeface="+mn-cs"/>
              </a:rPr>
              <a:t>  파이썬 텍스트 데이터 분석</a:t>
            </a:r>
            <a:endParaRPr lang="ko-KR" altLang="en-US" sz="2500">
              <a:latin typeface="+mn-lt"/>
              <a:ea typeface="+mn-ea"/>
              <a:cs typeface="+mn-cs"/>
            </a:endParaRPr>
          </a:p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en-US" altLang="ko-KR" sz="2500">
                <a:latin typeface="+mn-lt"/>
                <a:ea typeface="+mn-ea"/>
                <a:cs typeface="+mn-cs"/>
              </a:rPr>
              <a:t>-</a:t>
            </a:r>
            <a:r>
              <a:rPr lang="ko-KR" altLang="en-US" sz="2500">
                <a:latin typeface="+mn-lt"/>
                <a:ea typeface="+mn-ea"/>
                <a:cs typeface="+mn-cs"/>
              </a:rPr>
              <a:t>  팀 프로젝트</a:t>
            </a:r>
            <a:endParaRPr lang="ko-KR" altLang="en-US" sz="2500">
              <a:latin typeface="+mn-lt"/>
              <a:ea typeface="+mn-ea"/>
              <a:cs typeface="+mn-cs"/>
            </a:endParaRPr>
          </a:p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en-US" altLang="ko-KR" sz="2500">
                <a:latin typeface="+mn-lt"/>
                <a:ea typeface="+mn-ea"/>
                <a:cs typeface="+mn-cs"/>
              </a:rPr>
              <a:t>1.</a:t>
            </a:r>
            <a:r>
              <a:rPr lang="ko-KR" altLang="en-US" sz="2500">
                <a:latin typeface="+mn-lt"/>
                <a:ea typeface="+mn-ea"/>
                <a:cs typeface="+mn-cs"/>
              </a:rPr>
              <a:t> 프로그램 개요</a:t>
            </a:r>
            <a:endParaRPr lang="ko-KR" altLang="en-US" sz="2500">
              <a:latin typeface="+mn-lt"/>
              <a:ea typeface="+mn-ea"/>
              <a:cs typeface="+mn-cs"/>
            </a:endParaRPr>
          </a:p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en-US" altLang="ko-KR" sz="2500">
                <a:latin typeface="+mn-lt"/>
                <a:ea typeface="+mn-ea"/>
                <a:cs typeface="+mn-cs"/>
              </a:rPr>
              <a:t>2.</a:t>
            </a:r>
            <a:r>
              <a:rPr lang="ko-KR" altLang="en-US" sz="2500">
                <a:latin typeface="+mn-lt"/>
                <a:ea typeface="+mn-ea"/>
                <a:cs typeface="+mn-cs"/>
              </a:rPr>
              <a:t> 프로그램 기능</a:t>
            </a:r>
            <a:endParaRPr lang="ko-KR" altLang="en-US" sz="2500">
              <a:latin typeface="+mn-lt"/>
              <a:ea typeface="+mn-ea"/>
              <a:cs typeface="+mn-cs"/>
            </a:endParaRPr>
          </a:p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en-US" altLang="ko-KR" sz="2500">
                <a:latin typeface="+mn-lt"/>
                <a:ea typeface="+mn-ea"/>
                <a:cs typeface="+mn-cs"/>
              </a:rPr>
              <a:t>3.</a:t>
            </a:r>
            <a:r>
              <a:rPr lang="ko-KR" altLang="en-US" sz="2500">
                <a:latin typeface="+mn-lt"/>
                <a:ea typeface="+mn-ea"/>
                <a:cs typeface="+mn-cs"/>
              </a:rPr>
              <a:t> 유즈케이스 다이어그램</a:t>
            </a:r>
            <a:r>
              <a:rPr lang="en-US" altLang="ko-KR" sz="2500">
                <a:latin typeface="+mn-lt"/>
                <a:ea typeface="+mn-ea"/>
                <a:cs typeface="+mn-cs"/>
              </a:rPr>
              <a:t>,</a:t>
            </a:r>
            <a:r>
              <a:rPr lang="ko-KR" altLang="en-US" sz="2500">
                <a:latin typeface="+mn-lt"/>
                <a:ea typeface="+mn-ea"/>
                <a:cs typeface="+mn-cs"/>
              </a:rPr>
              <a:t> 상세</a:t>
            </a:r>
            <a:endParaRPr lang="ko-KR" altLang="en-US" sz="2500">
              <a:latin typeface="+mn-lt"/>
              <a:ea typeface="+mn-ea"/>
              <a:cs typeface="+mn-cs"/>
            </a:endParaRPr>
          </a:p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en-US" altLang="ko-KR" sz="2500">
                <a:latin typeface="+mn-lt"/>
                <a:ea typeface="+mn-ea"/>
                <a:cs typeface="+mn-cs"/>
              </a:rPr>
              <a:t>4.</a:t>
            </a:r>
            <a:r>
              <a:rPr lang="ko-KR" altLang="en-US" sz="2500">
                <a:latin typeface="+mn-lt"/>
                <a:ea typeface="+mn-ea"/>
                <a:cs typeface="+mn-cs"/>
              </a:rPr>
              <a:t> 웹 페이지 계층 구조</a:t>
            </a:r>
            <a:endParaRPr lang="ko-KR" altLang="en-US" sz="2500">
              <a:latin typeface="+mn-lt"/>
              <a:ea typeface="+mn-ea"/>
              <a:cs typeface="+mn-cs"/>
            </a:endParaRPr>
          </a:p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en-US" altLang="ko-KR" sz="2500">
                <a:latin typeface="+mn-lt"/>
                <a:ea typeface="+mn-ea"/>
                <a:cs typeface="+mn-cs"/>
              </a:rPr>
              <a:t>5.</a:t>
            </a:r>
            <a:r>
              <a:rPr lang="ko-KR" altLang="en-US" sz="2500">
                <a:latin typeface="+mn-lt"/>
                <a:ea typeface="+mn-ea"/>
                <a:cs typeface="+mn-cs"/>
              </a:rPr>
              <a:t> 프로토타입</a:t>
            </a:r>
            <a:endParaRPr lang="ko-KR" altLang="en-US" sz="2500">
              <a:latin typeface="+mn-lt"/>
              <a:ea typeface="+mn-ea"/>
              <a:cs typeface="+mn-cs"/>
            </a:endParaRPr>
          </a:p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en-US" altLang="ko-KR" sz="2500">
                <a:latin typeface="+mn-lt"/>
                <a:ea typeface="+mn-ea"/>
                <a:cs typeface="+mn-cs"/>
              </a:rPr>
              <a:t>6.</a:t>
            </a:r>
            <a:r>
              <a:rPr lang="ko-KR" altLang="en-US" sz="2500">
                <a:latin typeface="+mn-lt"/>
                <a:ea typeface="+mn-ea"/>
                <a:cs typeface="+mn-cs"/>
              </a:rPr>
              <a:t> 데이터베이스 </a:t>
            </a:r>
            <a:r>
              <a:rPr lang="en-US" altLang="ko-KR" sz="2500">
                <a:latin typeface="+mn-lt"/>
                <a:ea typeface="+mn-ea"/>
                <a:cs typeface="+mn-cs"/>
              </a:rPr>
              <a:t>ERD,</a:t>
            </a:r>
            <a:r>
              <a:rPr lang="ko-KR" altLang="en-US" sz="2500">
                <a:latin typeface="+mn-lt"/>
                <a:ea typeface="+mn-ea"/>
                <a:cs typeface="+mn-cs"/>
              </a:rPr>
              <a:t> 설계</a:t>
            </a:r>
            <a:endParaRPr lang="ko-KR" altLang="en-US" sz="2500">
              <a:latin typeface="+mn-lt"/>
              <a:ea typeface="+mn-ea"/>
              <a:cs typeface="+mn-cs"/>
            </a:endParaRPr>
          </a:p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en-US" altLang="ko-KR" sz="2500">
                <a:latin typeface="+mn-lt"/>
                <a:ea typeface="+mn-ea"/>
                <a:cs typeface="+mn-cs"/>
              </a:rPr>
              <a:t>7.</a:t>
            </a:r>
            <a:r>
              <a:rPr lang="ko-KR" altLang="en-US" sz="2500">
                <a:latin typeface="+mn-lt"/>
                <a:ea typeface="+mn-ea"/>
                <a:cs typeface="+mn-cs"/>
              </a:rPr>
              <a:t> 클래스 다이어그램</a:t>
            </a:r>
            <a:endParaRPr lang="ko-KR" altLang="en-US" sz="2500">
              <a:latin typeface="+mn-lt"/>
              <a:ea typeface="+mn-ea"/>
              <a:cs typeface="+mn-cs"/>
            </a:endParaRPr>
          </a:p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en-US" altLang="ko-KR" sz="2500">
                <a:latin typeface="+mn-lt"/>
                <a:ea typeface="+mn-ea"/>
                <a:cs typeface="+mn-cs"/>
              </a:rPr>
              <a:t>8.</a:t>
            </a:r>
            <a:r>
              <a:rPr lang="ko-KR" altLang="en-US" sz="2500">
                <a:latin typeface="+mn-lt"/>
                <a:ea typeface="+mn-ea"/>
                <a:cs typeface="+mn-cs"/>
              </a:rPr>
              <a:t> 개발 일정 및 업무 분담</a:t>
            </a:r>
            <a:endParaRPr lang="ko-KR" altLang="en-US" sz="2500">
              <a:latin typeface="+mn-lt"/>
              <a:ea typeface="+mn-ea"/>
              <a:cs typeface="+mn-cs"/>
            </a:endParaRPr>
          </a:p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en-US" altLang="ko-KR" sz="2500">
                <a:latin typeface="+mn-lt"/>
                <a:ea typeface="+mn-ea"/>
                <a:cs typeface="+mn-cs"/>
              </a:rPr>
              <a:t>9.</a:t>
            </a:r>
            <a:r>
              <a:rPr lang="ko-KR" altLang="en-US" sz="2500">
                <a:latin typeface="+mn-lt"/>
                <a:ea typeface="+mn-ea"/>
                <a:cs typeface="+mn-cs"/>
              </a:rPr>
              <a:t> 회의록</a:t>
            </a:r>
            <a:endParaRPr lang="ko-KR" altLang="en-US" sz="2500">
              <a:latin typeface="+mn-lt"/>
              <a:ea typeface="+mn-ea"/>
              <a:cs typeface="+mn-cs"/>
            </a:endParaRPr>
          </a:p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en-US" altLang="ko-KR" sz="2500">
                <a:latin typeface="+mn-lt"/>
                <a:ea typeface="+mn-ea"/>
                <a:cs typeface="+mn-cs"/>
              </a:rPr>
              <a:t>10.</a:t>
            </a:r>
            <a:r>
              <a:rPr lang="ko-KR" altLang="en-US" sz="2500">
                <a:latin typeface="+mn-lt"/>
                <a:ea typeface="+mn-ea"/>
                <a:cs typeface="+mn-cs"/>
              </a:rPr>
              <a:t> 결과</a:t>
            </a:r>
            <a:endParaRPr lang="ko-KR" altLang="en-US" sz="250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504062" y="286512"/>
            <a:ext cx="11280649" cy="90220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en-US" altLang="ko-KR" sz="5400">
                <a:latin typeface="+mn-lt"/>
                <a:ea typeface="+mn-ea"/>
                <a:cs typeface="+mn-cs"/>
              </a:rPr>
              <a:t>R</a:t>
            </a:r>
            <a:r>
              <a:rPr lang="ko-KR" altLang="en-US" sz="5400">
                <a:latin typeface="+mn-lt"/>
                <a:ea typeface="+mn-ea"/>
                <a:cs typeface="+mn-cs"/>
              </a:rPr>
              <a:t> 데이터 가공 </a:t>
            </a:r>
            <a:r>
              <a:rPr lang="en-US" altLang="ko-KR" sz="5400">
                <a:latin typeface="+mn-lt"/>
                <a:ea typeface="+mn-ea"/>
                <a:cs typeface="+mn-cs"/>
              </a:rPr>
              <a:t>(</a:t>
            </a:r>
            <a:r>
              <a:rPr lang="ko-KR" altLang="en-US" sz="5400">
                <a:latin typeface="+mn-lt"/>
                <a:ea typeface="+mn-ea"/>
                <a:cs typeface="+mn-cs"/>
              </a:rPr>
              <a:t>지역별 음식점 수</a:t>
            </a:r>
            <a:r>
              <a:rPr lang="en-US" altLang="ko-KR" sz="5400">
                <a:latin typeface="+mn-lt"/>
                <a:ea typeface="+mn-ea"/>
                <a:cs typeface="+mn-cs"/>
              </a:rPr>
              <a:t>)</a:t>
            </a:r>
            <a:endParaRPr lang="en-US" altLang="ko-KR" sz="5400">
              <a:latin typeface="+mn-lt"/>
              <a:ea typeface="+mn-ea"/>
              <a:cs typeface="+mn-cs"/>
            </a:endParaRPr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4062" y="1416735"/>
            <a:ext cx="6799606" cy="4820616"/>
          </a:xfrm>
          <a:prstGeom prst="rect">
            <a:avLst/>
          </a:prstGeom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88324" y="2336600"/>
            <a:ext cx="3168397" cy="3900751"/>
          </a:xfrm>
          <a:prstGeom prst="rect">
            <a:avLst/>
          </a:prstGeom>
        </p:spPr>
      </p:pic>
      <p:cxnSp>
        <p:nvCxnSpPr>
          <p:cNvPr id="38" name=""/>
          <p:cNvCxnSpPr>
            <a:endCxn id="37" idx="1"/>
          </p:cNvCxnSpPr>
          <p:nvPr/>
        </p:nvCxnSpPr>
        <p:spPr>
          <a:xfrm flipV="1">
            <a:off x="6744076" y="4286976"/>
            <a:ext cx="1944247" cy="1734348"/>
          </a:xfrm>
          <a:prstGeom prst="bentConnector3">
            <a:avLst>
              <a:gd name="adj1" fmla="val 70991"/>
            </a:avLst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19086" y="4919188"/>
            <a:ext cx="2584582" cy="234962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960158" y="5403071"/>
            <a:ext cx="2756041" cy="330216"/>
          </a:xfrm>
          <a:prstGeom prst="rect">
            <a:avLst/>
          </a:prstGeom>
          <a:ln>
            <a:solidFill>
              <a:srgbClr val="000000"/>
            </a:solidFill>
          </a:ln>
        </p:spPr>
      </p:pic>
      <p:grpSp>
        <p:nvGrpSpPr>
          <p:cNvPr id="41" name=""/>
          <p:cNvGrpSpPr/>
          <p:nvPr/>
        </p:nvGrpSpPr>
        <p:grpSpPr>
          <a:xfrm rot="0">
            <a:off x="7248144" y="1412742"/>
            <a:ext cx="4888334" cy="699903"/>
            <a:chOff x="-210731" y="1522043"/>
            <a:chExt cx="12402733" cy="3939075"/>
          </a:xfrm>
        </p:grpSpPr>
        <p:sp>
          <p:nvSpPr>
            <p:cNvPr id="42" name=""/>
            <p:cNvSpPr txBox="1"/>
            <p:nvPr/>
          </p:nvSpPr>
          <p:spPr>
            <a:xfrm>
              <a:off x="0" y="1668779"/>
              <a:ext cx="12192003" cy="6938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>
                <a:buFont typeface="mn-ea"/>
                <a:buNone/>
                <a:defRPr/>
              </a:pPr>
              <a:endParaRPr lang="en-US" altLang="ko-KR" sz="4000"/>
            </a:p>
          </p:txBody>
        </p:sp>
        <p:sp>
          <p:nvSpPr>
            <p:cNvPr id="43" name=""/>
            <p:cNvSpPr txBox="1"/>
            <p:nvPr/>
          </p:nvSpPr>
          <p:spPr>
            <a:xfrm>
              <a:off x="-210731" y="1522043"/>
              <a:ext cx="12318489" cy="39390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/>
                <a:t>  엑셀 읽어 원하는 형태로 파이프 연산 사용</a:t>
              </a:r>
              <a:endParaRPr lang="ko-KR" altLang="en-US" sz="20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504062" y="286512"/>
            <a:ext cx="7248144" cy="91020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ko-KR" altLang="en-US" sz="5400">
                <a:latin typeface="+mn-lt"/>
                <a:ea typeface="+mn-ea"/>
                <a:cs typeface="+mn-cs"/>
              </a:rPr>
              <a:t>파이썬</a:t>
            </a:r>
            <a:endParaRPr lang="ko-KR" altLang="en-US" sz="5400">
              <a:latin typeface="+mn-lt"/>
              <a:ea typeface="+mn-ea"/>
              <a:cs typeface="+mn-cs"/>
            </a:endParaRPr>
          </a:p>
        </p:txBody>
      </p:sp>
      <p:sp>
        <p:nvSpPr>
          <p:cNvPr id="59" name=""/>
          <p:cNvSpPr txBox="1"/>
          <p:nvPr/>
        </p:nvSpPr>
        <p:spPr>
          <a:xfrm>
            <a:off x="407289" y="1360933"/>
            <a:ext cx="11385980" cy="699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mn-ea"/>
              <a:buChar char=""/>
              <a:defRPr/>
            </a:pPr>
            <a:r>
              <a:rPr lang="ko-KR" altLang="en-US" sz="4000"/>
              <a:t> 텍스트 데이터 분석</a:t>
            </a:r>
            <a:r>
              <a:rPr lang="en-US" altLang="ko-KR" sz="4000"/>
              <a:t>(</a:t>
            </a:r>
            <a:r>
              <a:rPr lang="ko-KR" altLang="en-US" sz="4000"/>
              <a:t>불용어 처리</a:t>
            </a:r>
            <a:r>
              <a:rPr lang="en-US" altLang="ko-KR" sz="4000"/>
              <a:t>,</a:t>
            </a:r>
            <a:r>
              <a:rPr lang="ko-KR" altLang="en-US" sz="4000"/>
              <a:t> 키워드 확인</a:t>
            </a:r>
            <a:r>
              <a:rPr lang="en-US" altLang="ko-KR" sz="4000"/>
              <a:t>)</a:t>
            </a:r>
            <a:endParaRPr lang="en-US" altLang="ko-KR" sz="4000"/>
          </a:p>
        </p:txBody>
      </p:sp>
      <p:pic>
        <p:nvPicPr>
          <p:cNvPr id="7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44081" y="4581144"/>
            <a:ext cx="4680585" cy="305255"/>
          </a:xfrm>
          <a:prstGeom prst="rect">
            <a:avLst/>
          </a:prstGeom>
        </p:spPr>
      </p:pic>
      <p:pic>
        <p:nvPicPr>
          <p:cNvPr id="7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4064" y="2722364"/>
            <a:ext cx="4680585" cy="1413271"/>
          </a:xfrm>
          <a:prstGeom prst="rect">
            <a:avLst/>
          </a:prstGeom>
        </p:spPr>
      </p:pic>
      <p:pic>
        <p:nvPicPr>
          <p:cNvPr id="7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04064" y="2266417"/>
            <a:ext cx="4680585" cy="442492"/>
          </a:xfrm>
          <a:prstGeom prst="rect">
            <a:avLst/>
          </a:prstGeom>
        </p:spPr>
      </p:pic>
      <p:pic>
        <p:nvPicPr>
          <p:cNvPr id="7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591937" y="2266417"/>
            <a:ext cx="4680585" cy="447073"/>
          </a:xfrm>
          <a:prstGeom prst="rect">
            <a:avLst/>
          </a:prstGeom>
        </p:spPr>
      </p:pic>
      <p:pic>
        <p:nvPicPr>
          <p:cNvPr id="79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605033" y="2722364"/>
            <a:ext cx="4667489" cy="1593932"/>
          </a:xfrm>
          <a:prstGeom prst="rect">
            <a:avLst/>
          </a:prstGeom>
        </p:spPr>
      </p:pic>
      <p:pic>
        <p:nvPicPr>
          <p:cNvPr id="81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04062" y="4581144"/>
            <a:ext cx="5940743" cy="387260"/>
          </a:xfrm>
          <a:prstGeom prst="rect">
            <a:avLst/>
          </a:prstGeom>
        </p:spPr>
      </p:pic>
      <p:pic>
        <p:nvPicPr>
          <p:cNvPr id="82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04064" y="4976023"/>
            <a:ext cx="5956606" cy="1765390"/>
          </a:xfrm>
          <a:prstGeom prst="rect">
            <a:avLst/>
          </a:prstGeom>
        </p:spPr>
      </p:pic>
      <p:sp>
        <p:nvSpPr>
          <p:cNvPr id="83" name=""/>
          <p:cNvSpPr txBox="1"/>
          <p:nvPr/>
        </p:nvSpPr>
        <p:spPr>
          <a:xfrm>
            <a:off x="6672072" y="5085207"/>
            <a:ext cx="5040630" cy="999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/>
              <a:t> 불용어를 작성하면 해당 글자를 제거</a:t>
            </a:r>
            <a:endParaRPr lang="ko-KR" altLang="en-US" sz="2000"/>
          </a:p>
          <a:p>
            <a:pPr>
              <a:defRPr/>
            </a:pPr>
            <a:endParaRPr lang="ko-KR" altLang="en-US" sz="2000"/>
          </a:p>
          <a:p>
            <a:pPr>
              <a:defRPr/>
            </a:pPr>
            <a:r>
              <a:rPr lang="ko-KR" altLang="en-US" sz="2000"/>
              <a:t> 제거된 단어를 누적해서 키워드로 출력</a:t>
            </a:r>
            <a:endParaRPr lang="ko-KR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504062" y="286512"/>
            <a:ext cx="7248144" cy="91020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5400"/>
              <a:t>1.</a:t>
            </a:r>
            <a:r>
              <a:rPr lang="ko-KR" altLang="en-US" sz="5400"/>
              <a:t> 프로그램 개요</a:t>
            </a:r>
            <a:endParaRPr lang="ko-KR" altLang="en-US" sz="5400"/>
          </a:p>
        </p:txBody>
      </p:sp>
      <p:sp>
        <p:nvSpPr>
          <p:cNvPr id="6" name=""/>
          <p:cNvSpPr txBox="1"/>
          <p:nvPr/>
        </p:nvSpPr>
        <p:spPr>
          <a:xfrm>
            <a:off x="407289" y="1360932"/>
            <a:ext cx="11385980" cy="699897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>
              <a:buFont typeface="mn-ea"/>
              <a:buChar char=""/>
              <a:defRPr/>
            </a:pPr>
            <a:r>
              <a:rPr lang="ko-KR" altLang="en-US" sz="4000"/>
              <a:t> 주제</a:t>
            </a:r>
            <a:endParaRPr lang="ko-KR" altLang="en-US" sz="4000"/>
          </a:p>
        </p:txBody>
      </p:sp>
      <p:sp>
        <p:nvSpPr>
          <p:cNvPr id="7" name=""/>
          <p:cNvSpPr txBox="1"/>
          <p:nvPr/>
        </p:nvSpPr>
        <p:spPr>
          <a:xfrm>
            <a:off x="299276" y="2303145"/>
            <a:ext cx="3708463" cy="100012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000"/>
              <a:t>전국 여행자들을 대상으로 한 전국의 지역 축제 정보와 관광 정보 안내</a:t>
            </a:r>
            <a:endParaRPr lang="ko-KR" altLang="en-US" sz="2000"/>
          </a:p>
        </p:txBody>
      </p:sp>
      <p:sp>
        <p:nvSpPr>
          <p:cNvPr id="23" name=""/>
          <p:cNvSpPr txBox="1"/>
          <p:nvPr/>
        </p:nvSpPr>
        <p:spPr>
          <a:xfrm>
            <a:off x="4225017" y="1360170"/>
            <a:ext cx="5255406" cy="700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mn-ea"/>
              <a:buChar char=""/>
              <a:defRPr/>
            </a:pPr>
            <a:r>
              <a:rPr lang="ko-KR" altLang="en-US" sz="4000"/>
              <a:t> 목적</a:t>
            </a:r>
            <a:endParaRPr lang="ko-KR" altLang="en-US" sz="4000"/>
          </a:p>
        </p:txBody>
      </p:sp>
      <p:sp>
        <p:nvSpPr>
          <p:cNvPr id="24" name=""/>
          <p:cNvSpPr txBox="1"/>
          <p:nvPr/>
        </p:nvSpPr>
        <p:spPr>
          <a:xfrm>
            <a:off x="4225017" y="2303145"/>
            <a:ext cx="3743597" cy="2828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ko-KR" altLang="en-US" sz="2000"/>
              <a:t>  팀원과 공통된 취미를 가진 여행에 대해서 최근 코로나때문에 행사가 취소되거나 축소하는 경우가 많아 불만이 있었다</a:t>
            </a:r>
            <a:r>
              <a:rPr lang="en-US" altLang="ko-KR" sz="2000"/>
              <a:t>.</a:t>
            </a:r>
            <a:endParaRPr lang="en-US" altLang="ko-KR" sz="2000"/>
          </a:p>
          <a:p>
            <a:pPr>
              <a:defRPr>
                <a:latin typeface="+mn-lt"/>
                <a:ea typeface="+mn-ea"/>
                <a:cs typeface="+mn-cs"/>
              </a:defRPr>
            </a:pPr>
            <a:endParaRPr lang="en-US" altLang="ko-KR" sz="2000"/>
          </a:p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ko-KR" altLang="en-US" sz="2000"/>
              <a:t>  한번에 전국의 축제 정보를 알아 볼수 있도록 국내 축제 정보를 제공하는 홈페이지를 만들었다</a:t>
            </a:r>
            <a:r>
              <a:rPr lang="en-US" altLang="ko-KR" sz="2000"/>
              <a:t>.</a:t>
            </a:r>
            <a:r>
              <a:rPr lang="ko-KR" altLang="en-US" sz="2000"/>
              <a:t> </a:t>
            </a:r>
            <a:endParaRPr lang="ko-KR" altLang="en-US" sz="2000"/>
          </a:p>
        </p:txBody>
      </p:sp>
      <p:sp>
        <p:nvSpPr>
          <p:cNvPr id="34" name=""/>
          <p:cNvSpPr txBox="1"/>
          <p:nvPr/>
        </p:nvSpPr>
        <p:spPr>
          <a:xfrm>
            <a:off x="8185512" y="1360932"/>
            <a:ext cx="5255406" cy="700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mn-ea"/>
              <a:buChar char=""/>
              <a:defRPr/>
            </a:pPr>
            <a:r>
              <a:rPr lang="ko-KR" altLang="en-US" sz="4000"/>
              <a:t> 대상</a:t>
            </a:r>
            <a:endParaRPr lang="ko-KR" altLang="en-US" sz="4000"/>
          </a:p>
        </p:txBody>
      </p:sp>
      <p:sp>
        <p:nvSpPr>
          <p:cNvPr id="35" name=""/>
          <p:cNvSpPr txBox="1"/>
          <p:nvPr/>
        </p:nvSpPr>
        <p:spPr>
          <a:xfrm>
            <a:off x="8048529" y="2303145"/>
            <a:ext cx="3744740" cy="695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ko-KR" altLang="en-US" sz="2000"/>
              <a:t>국내 축제나 여행을 좋아하는 </a:t>
            </a:r>
            <a:endParaRPr lang="ko-KR" altLang="en-US" sz="2000"/>
          </a:p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ko-KR" altLang="en-US" sz="2000"/>
              <a:t>사람들</a:t>
            </a:r>
            <a:endParaRPr lang="ko-KR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504062" y="286512"/>
            <a:ext cx="7248144" cy="91020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5400"/>
              <a:t>1.</a:t>
            </a:r>
            <a:r>
              <a:rPr lang="ko-KR" altLang="en-US" sz="5400"/>
              <a:t> 프로그램 개요</a:t>
            </a:r>
            <a:endParaRPr lang="ko-KR" altLang="en-US" sz="5400"/>
          </a:p>
        </p:txBody>
      </p:sp>
      <p:sp>
        <p:nvSpPr>
          <p:cNvPr id="37" name=""/>
          <p:cNvSpPr txBox="1"/>
          <p:nvPr/>
        </p:nvSpPr>
        <p:spPr>
          <a:xfrm>
            <a:off x="407289" y="1360933"/>
            <a:ext cx="11385980" cy="699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mn-ea"/>
              <a:buChar char=""/>
              <a:defRPr/>
            </a:pPr>
            <a:r>
              <a:rPr lang="ko-KR" altLang="en-US" sz="4000"/>
              <a:t> 사용 기술</a:t>
            </a:r>
            <a:endParaRPr lang="ko-KR" altLang="en-US" sz="4000"/>
          </a:p>
        </p:txBody>
      </p:sp>
      <p:sp>
        <p:nvSpPr>
          <p:cNvPr id="40" name=""/>
          <p:cNvSpPr txBox="1"/>
          <p:nvPr/>
        </p:nvSpPr>
        <p:spPr>
          <a:xfrm>
            <a:off x="6096001" y="1360932"/>
            <a:ext cx="5255406" cy="700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mn-ea"/>
              <a:buChar char=""/>
              <a:defRPr/>
            </a:pPr>
            <a:r>
              <a:rPr lang="ko-KR" altLang="en-US" sz="4000"/>
              <a:t> 프로그램언어 및 툴</a:t>
            </a:r>
            <a:endParaRPr lang="ko-KR" altLang="en-US" sz="4000"/>
          </a:p>
        </p:txBody>
      </p:sp>
      <p:pic>
        <p:nvPicPr>
          <p:cNvPr id="4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1307" y="2348865"/>
            <a:ext cx="1008126" cy="1241488"/>
          </a:xfrm>
          <a:prstGeom prst="rect">
            <a:avLst/>
          </a:prstGeom>
        </p:spPr>
      </p:pic>
      <p:pic>
        <p:nvPicPr>
          <p:cNvPr id="4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37102" y="2310431"/>
            <a:ext cx="1954609" cy="1279921"/>
          </a:xfrm>
          <a:prstGeom prst="rect">
            <a:avLst/>
          </a:prstGeom>
        </p:spPr>
      </p:pic>
      <p:pic>
        <p:nvPicPr>
          <p:cNvPr id="5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1307" y="3861054"/>
            <a:ext cx="843359" cy="1200546"/>
          </a:xfrm>
          <a:prstGeom prst="rect">
            <a:avLst/>
          </a:prstGeom>
        </p:spPr>
      </p:pic>
      <p:pic>
        <p:nvPicPr>
          <p:cNvPr id="5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73490" y="3841210"/>
            <a:ext cx="793750" cy="1220390"/>
          </a:xfrm>
          <a:prstGeom prst="rect">
            <a:avLst/>
          </a:prstGeom>
        </p:spPr>
      </p:pic>
      <p:pic>
        <p:nvPicPr>
          <p:cNvPr id="52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546064" y="3841210"/>
            <a:ext cx="813593" cy="1180703"/>
          </a:xfrm>
          <a:prstGeom prst="rect">
            <a:avLst/>
          </a:prstGeom>
        </p:spPr>
      </p:pic>
      <p:pic>
        <p:nvPicPr>
          <p:cNvPr id="53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367784" y="2348865"/>
            <a:ext cx="1232246" cy="1348327"/>
          </a:xfrm>
          <a:prstGeom prst="rect">
            <a:avLst/>
          </a:prstGeom>
        </p:spPr>
      </p:pic>
      <p:pic>
        <p:nvPicPr>
          <p:cNvPr id="54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51307" y="5564164"/>
            <a:ext cx="1223148" cy="560133"/>
          </a:xfrm>
          <a:prstGeom prst="rect">
            <a:avLst/>
          </a:prstGeom>
        </p:spPr>
      </p:pic>
      <p:pic>
        <p:nvPicPr>
          <p:cNvPr id="55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536776" y="2270744"/>
            <a:ext cx="1071562" cy="1319609"/>
          </a:xfrm>
          <a:prstGeom prst="rect">
            <a:avLst/>
          </a:prstGeom>
        </p:spPr>
      </p:pic>
      <p:pic>
        <p:nvPicPr>
          <p:cNvPr id="60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9841675" y="2512052"/>
            <a:ext cx="1150937" cy="1021953"/>
          </a:xfrm>
          <a:prstGeom prst="rect">
            <a:avLst/>
          </a:prstGeom>
        </p:spPr>
      </p:pic>
      <p:pic>
        <p:nvPicPr>
          <p:cNvPr id="61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8044055" y="2284999"/>
            <a:ext cx="1359296" cy="1369218"/>
          </a:xfrm>
          <a:prstGeom prst="rect">
            <a:avLst/>
          </a:prstGeom>
        </p:spPr>
      </p:pic>
      <p:pic>
        <p:nvPicPr>
          <p:cNvPr id="62" name="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6545507" y="4293108"/>
            <a:ext cx="1054100" cy="958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504062" y="286512"/>
            <a:ext cx="7248144" cy="91020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5400"/>
              <a:t>2.</a:t>
            </a:r>
            <a:r>
              <a:rPr lang="ko-KR" altLang="en-US" sz="5400"/>
              <a:t> 프로그램 기능</a:t>
            </a:r>
            <a:endParaRPr lang="ko-KR" altLang="en-US" sz="5400"/>
          </a:p>
        </p:txBody>
      </p:sp>
      <p:grpSp>
        <p:nvGrpSpPr>
          <p:cNvPr id="13" name=""/>
          <p:cNvGrpSpPr/>
          <p:nvPr/>
        </p:nvGrpSpPr>
        <p:grpSpPr>
          <a:xfrm rot="0">
            <a:off x="407289" y="1360932"/>
            <a:ext cx="11385980" cy="5104638"/>
            <a:chOff x="0" y="1360932"/>
            <a:chExt cx="12192000" cy="5104638"/>
          </a:xfrm>
        </p:grpSpPr>
        <p:sp>
          <p:nvSpPr>
            <p:cNvPr id="6" name=""/>
            <p:cNvSpPr txBox="1"/>
            <p:nvPr/>
          </p:nvSpPr>
          <p:spPr>
            <a:xfrm>
              <a:off x="0" y="1360932"/>
              <a:ext cx="12192000" cy="69989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257040" indent="-257040">
                <a:buFont typeface="mn-ea"/>
                <a:buChar char=""/>
                <a:defRPr/>
              </a:pPr>
              <a:r>
                <a:rPr lang="ko-KR" altLang="en-US" sz="4000"/>
                <a:t> 행사 게시판</a:t>
              </a:r>
              <a:endParaRPr lang="ko-KR" altLang="en-US" sz="4000"/>
            </a:p>
          </p:txBody>
        </p:sp>
        <p:sp>
          <p:nvSpPr>
            <p:cNvPr id="7" name=""/>
            <p:cNvSpPr txBox="1"/>
            <p:nvPr/>
          </p:nvSpPr>
          <p:spPr>
            <a:xfrm>
              <a:off x="103621" y="5157216"/>
              <a:ext cx="5987794" cy="1308354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 sz="2000"/>
                <a:t> 한국관광공사의 </a:t>
              </a:r>
              <a:r>
                <a:rPr lang="en-US" altLang="ko-KR" sz="2000"/>
                <a:t>API</a:t>
              </a:r>
              <a:r>
                <a:rPr lang="ko-KR" altLang="en-US" sz="2000"/>
                <a:t>를 이용해서 지역별 행사정보 제공</a:t>
              </a:r>
              <a:endParaRPr lang="ko-KR" altLang="en-US" sz="2000"/>
            </a:p>
            <a:p>
              <a:pPr>
                <a:defRPr/>
              </a:pPr>
              <a:r>
                <a:rPr lang="ko-KR" altLang="en-US" sz="2000"/>
                <a:t> 행사마다 리뷰를 작성할 수 있다</a:t>
              </a:r>
              <a:r>
                <a:rPr lang="en-US" altLang="ko-KR" sz="2000"/>
                <a:t>.</a:t>
              </a:r>
              <a:r>
                <a:rPr lang="ko-KR" altLang="en-US" sz="2000"/>
                <a:t> 주변 관광지를 보여주고 찜하기를 할 수 있다</a:t>
              </a:r>
              <a:r>
                <a:rPr lang="en-US" altLang="ko-KR" sz="2000"/>
                <a:t>.</a:t>
              </a:r>
              <a:r>
                <a:rPr lang="ko-KR" altLang="en-US" sz="2000"/>
                <a:t> </a:t>
              </a:r>
              <a:endParaRPr lang="ko-KR" altLang="en-US" sz="2000"/>
            </a:p>
          </p:txBody>
        </p:sp>
      </p:grpSp>
      <p:grpSp>
        <p:nvGrpSpPr>
          <p:cNvPr id="22" name=""/>
          <p:cNvGrpSpPr/>
          <p:nvPr/>
        </p:nvGrpSpPr>
        <p:grpSpPr>
          <a:xfrm rot="0">
            <a:off x="6096000" y="1360932"/>
            <a:ext cx="5255792" cy="5380862"/>
            <a:chOff x="-1" y="1772792"/>
            <a:chExt cx="12192897" cy="5380862"/>
          </a:xfrm>
        </p:grpSpPr>
        <p:sp>
          <p:nvSpPr>
            <p:cNvPr id="23" name=""/>
            <p:cNvSpPr txBox="1"/>
            <p:nvPr/>
          </p:nvSpPr>
          <p:spPr>
            <a:xfrm>
              <a:off x="0" y="1772792"/>
              <a:ext cx="12192002" cy="7006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57040" indent="-257040">
                <a:buFont typeface="mn-ea"/>
                <a:buChar char=""/>
                <a:defRPr/>
              </a:pPr>
              <a:r>
                <a:rPr lang="ko-KR" altLang="en-US" sz="4000"/>
                <a:t> 회원 관리</a:t>
              </a:r>
              <a:endParaRPr lang="ko-KR" altLang="en-US" sz="4000"/>
            </a:p>
          </p:txBody>
        </p:sp>
        <p:sp>
          <p:nvSpPr>
            <p:cNvPr id="24" name=""/>
            <p:cNvSpPr txBox="1"/>
            <p:nvPr/>
          </p:nvSpPr>
          <p:spPr>
            <a:xfrm>
              <a:off x="-1" y="5540501"/>
              <a:ext cx="12192897" cy="16131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/>
                <a:t> 마이페이지를 통해서 자신의 정보를 확인하고 수정할 수 있다</a:t>
              </a:r>
              <a:r>
                <a:rPr lang="en-US" altLang="ko-KR" sz="2000"/>
                <a:t>.</a:t>
              </a:r>
              <a:endParaRPr lang="en-US" altLang="ko-KR" sz="2000"/>
            </a:p>
            <a:p>
              <a:pPr>
                <a:defRPr/>
              </a:pPr>
              <a:r>
                <a:rPr lang="ko-KR" altLang="en-US" sz="2000"/>
                <a:t> 관리자 계정으로 접속 시 회원의 정보와 리뷰를 조회하고 삭제할 수 있다</a:t>
              </a:r>
              <a:r>
                <a:rPr lang="en-US" altLang="ko-KR" sz="2000"/>
                <a:t>.</a:t>
              </a:r>
              <a:endParaRPr lang="en-US" altLang="ko-KR" sz="2000"/>
            </a:p>
            <a:p>
              <a:pPr>
                <a:defRPr/>
              </a:pPr>
              <a:endParaRPr lang="en-US" altLang="ko-KR" sz="2000"/>
            </a:p>
          </p:txBody>
        </p:sp>
      </p:grpSp>
      <p:pic>
        <p:nvPicPr>
          <p:cNvPr id="2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3316" y="2204847"/>
            <a:ext cx="4569425" cy="2736341"/>
          </a:xfrm>
          <a:prstGeom prst="rect">
            <a:avLst/>
          </a:prstGeom>
        </p:spPr>
      </p:pic>
      <p:pic>
        <p:nvPicPr>
          <p:cNvPr id="2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2152290"/>
            <a:ext cx="5311706" cy="2788898"/>
          </a:xfrm>
          <a:prstGeom prst="rect">
            <a:avLst/>
          </a:prstGeom>
        </p:spPr>
      </p:pic>
      <p:sp>
        <p:nvSpPr>
          <p:cNvPr id="30" name=""/>
          <p:cNvSpPr txBox="1"/>
          <p:nvPr/>
        </p:nvSpPr>
        <p:spPr>
          <a:xfrm>
            <a:off x="6096001" y="1360932"/>
            <a:ext cx="5255406" cy="700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mn-ea"/>
              <a:buChar char=""/>
              <a:defRPr/>
            </a:pPr>
            <a:r>
              <a:rPr lang="ko-KR" altLang="en-US" sz="4000"/>
              <a:t> 회원 관리</a:t>
            </a:r>
            <a:endParaRPr lang="ko-KR" altLang="en-US" sz="4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504063" y="286512"/>
            <a:ext cx="11352657" cy="90220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5400"/>
              <a:t>3.</a:t>
            </a:r>
            <a:r>
              <a:rPr lang="ko-KR" altLang="en-US" sz="5400"/>
              <a:t> 유즈케이스 다이어그램</a:t>
            </a:r>
            <a:endParaRPr lang="ko-KR" altLang="en-US" sz="5400"/>
          </a:p>
        </p:txBody>
      </p:sp>
      <p:pic>
        <p:nvPicPr>
          <p:cNvPr id="3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9276" y="1188720"/>
            <a:ext cx="5782483" cy="5192649"/>
          </a:xfrm>
          <a:prstGeom prst="rect">
            <a:avLst/>
          </a:prstGeom>
        </p:spPr>
      </p:pic>
      <p:grpSp>
        <p:nvGrpSpPr>
          <p:cNvPr id="32" name=""/>
          <p:cNvGrpSpPr/>
          <p:nvPr/>
        </p:nvGrpSpPr>
        <p:grpSpPr>
          <a:xfrm rot="0">
            <a:off x="6096002" y="1420344"/>
            <a:ext cx="5516277" cy="3130701"/>
            <a:chOff x="-210727" y="1522070"/>
            <a:chExt cx="12402729" cy="3130701"/>
          </a:xfrm>
        </p:grpSpPr>
        <p:sp>
          <p:nvSpPr>
            <p:cNvPr id="33" name=""/>
            <p:cNvSpPr txBox="1"/>
            <p:nvPr/>
          </p:nvSpPr>
          <p:spPr>
            <a:xfrm>
              <a:off x="0" y="1668779"/>
              <a:ext cx="12192003" cy="6938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>
                <a:buFont typeface="mn-ea"/>
                <a:buNone/>
                <a:defRPr/>
              </a:pPr>
              <a:endParaRPr lang="en-US" altLang="ko-KR" sz="4000"/>
            </a:p>
          </p:txBody>
        </p:sp>
        <p:sp>
          <p:nvSpPr>
            <p:cNvPr id="34" name=""/>
            <p:cNvSpPr txBox="1"/>
            <p:nvPr/>
          </p:nvSpPr>
          <p:spPr>
            <a:xfrm>
              <a:off x="-210727" y="1522070"/>
              <a:ext cx="12318493" cy="31307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/>
                <a:t>  회원</a:t>
              </a:r>
              <a:r>
                <a:rPr lang="en-US" altLang="ko-KR" sz="2000"/>
                <a:t>,</a:t>
              </a:r>
              <a:r>
                <a:rPr lang="ko-KR" altLang="en-US" sz="2000"/>
                <a:t> 비회원 관계없이 행사에 접근 가능</a:t>
              </a:r>
              <a:endParaRPr lang="ko-KR" altLang="en-US" sz="2000"/>
            </a:p>
            <a:p>
              <a:pPr>
                <a:defRPr/>
              </a:pPr>
              <a:endParaRPr lang="en-US" altLang="ko-KR" sz="2000"/>
            </a:p>
            <a:p>
              <a:pPr>
                <a:defRPr/>
              </a:pPr>
              <a:endParaRPr lang="en-US" altLang="ko-KR" sz="2000"/>
            </a:p>
            <a:p>
              <a:pPr>
                <a:defRPr/>
              </a:pPr>
              <a:r>
                <a:rPr lang="ko-KR" altLang="en-US" sz="2000"/>
                <a:t>  회원은 리뷰작성</a:t>
              </a:r>
              <a:r>
                <a:rPr lang="en-US" altLang="ko-KR" sz="2000"/>
                <a:t>,</a:t>
              </a:r>
              <a:r>
                <a:rPr lang="ko-KR" altLang="en-US" sz="2000"/>
                <a:t> 찜 기능 사용 가능</a:t>
              </a:r>
              <a:endParaRPr lang="ko-KR" altLang="en-US" sz="2000"/>
            </a:p>
            <a:p>
              <a:pPr>
                <a:defRPr/>
              </a:pPr>
              <a:endParaRPr lang="ko-KR" altLang="en-US" sz="2000"/>
            </a:p>
            <a:p>
              <a:pPr>
                <a:defRPr/>
              </a:pPr>
              <a:endParaRPr lang="ko-KR" altLang="en-US" sz="2000"/>
            </a:p>
            <a:p>
              <a:pPr>
                <a:defRPr/>
              </a:pPr>
              <a:r>
                <a:rPr lang="ko-KR" altLang="en-US" sz="2000"/>
                <a:t>  마이페이지를 통해 리뷰</a:t>
              </a:r>
              <a:r>
                <a:rPr lang="en-US" altLang="ko-KR" sz="2000"/>
                <a:t>,</a:t>
              </a:r>
              <a:r>
                <a:rPr lang="ko-KR" altLang="en-US" sz="2000"/>
                <a:t> 찜 확인 및 관리</a:t>
              </a:r>
              <a:endParaRPr lang="ko-KR" altLang="en-US" sz="2000"/>
            </a:p>
            <a:p>
              <a:pPr>
                <a:defRPr/>
              </a:pPr>
              <a:endParaRPr lang="en-US" altLang="ko-KR" sz="2000"/>
            </a:p>
            <a:p>
              <a:pPr>
                <a:defRPr/>
              </a:pPr>
              <a:endParaRPr lang="en-US" altLang="ko-KR" sz="2000"/>
            </a:p>
            <a:p>
              <a:pPr>
                <a:defRPr/>
              </a:pPr>
              <a:r>
                <a:rPr lang="ko-KR" altLang="en-US" sz="2000"/>
                <a:t>  관리자는 회원관리와 작성된 리뷰를 관리</a:t>
              </a:r>
              <a:endParaRPr lang="ko-KR" altLang="en-US" sz="20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504063" y="286512"/>
            <a:ext cx="11352657" cy="90220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5400"/>
              <a:t>3.</a:t>
            </a:r>
            <a:r>
              <a:rPr lang="ko-KR" altLang="en-US" sz="5400"/>
              <a:t> 유즈케이스 다이어그램</a:t>
            </a:r>
            <a:r>
              <a:rPr lang="en-US" altLang="ko-KR" sz="5400"/>
              <a:t>(</a:t>
            </a:r>
            <a:r>
              <a:rPr lang="ko-KR" altLang="en-US" sz="5400"/>
              <a:t>상세</a:t>
            </a:r>
            <a:r>
              <a:rPr lang="en-US" altLang="ko-KR" sz="5400"/>
              <a:t>)</a:t>
            </a:r>
            <a:endParaRPr lang="en-US" altLang="ko-KR" sz="5400"/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rcRect l="6940" t="6210" r="7870" b="11770"/>
          <a:stretch>
            <a:fillRect/>
          </a:stretch>
        </p:blipFill>
        <p:spPr>
          <a:xfrm>
            <a:off x="299276" y="1196721"/>
            <a:ext cx="3870483" cy="5277283"/>
          </a:xfrm>
          <a:prstGeom prst="rect">
            <a:avLst/>
          </a:prstGeom>
        </p:spPr>
      </p:pic>
      <p:pic>
        <p:nvPicPr>
          <p:cNvPr id="34" name=""/>
          <p:cNvPicPr>
            <a:picLocks noChangeAspect="1"/>
          </p:cNvPicPr>
          <p:nvPr/>
        </p:nvPicPr>
        <p:blipFill rotWithShape="1">
          <a:blip r:embed="rId3"/>
          <a:srcRect l="7010" t="5320" r="7010" b="6760"/>
          <a:stretch>
            <a:fillRect/>
          </a:stretch>
        </p:blipFill>
        <p:spPr>
          <a:xfrm>
            <a:off x="4209271" y="1360932"/>
            <a:ext cx="3614944" cy="5113072"/>
          </a:xfrm>
          <a:prstGeom prst="rect">
            <a:avLst/>
          </a:prstGeom>
        </p:spPr>
      </p:pic>
      <p:sp>
        <p:nvSpPr>
          <p:cNvPr id="39" name=""/>
          <p:cNvSpPr txBox="1"/>
          <p:nvPr/>
        </p:nvSpPr>
        <p:spPr>
          <a:xfrm>
            <a:off x="407289" y="1360932"/>
            <a:ext cx="11385980" cy="699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Font typeface="mn-ea"/>
              <a:buNone/>
              <a:defRPr/>
            </a:pPr>
            <a:endParaRPr lang="ko-KR" altLang="en-US" sz="4000"/>
          </a:p>
        </p:txBody>
      </p:sp>
      <p:sp>
        <p:nvSpPr>
          <p:cNvPr id="44" name=""/>
          <p:cNvSpPr txBox="1"/>
          <p:nvPr/>
        </p:nvSpPr>
        <p:spPr>
          <a:xfrm>
            <a:off x="8185512" y="1360932"/>
            <a:ext cx="5255406" cy="700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mn-ea"/>
              <a:buChar char=""/>
              <a:defRPr/>
            </a:pPr>
            <a:endParaRPr lang="ko-KR" altLang="en-US" sz="4000"/>
          </a:p>
        </p:txBody>
      </p:sp>
      <p:grpSp>
        <p:nvGrpSpPr>
          <p:cNvPr id="46" name=""/>
          <p:cNvGrpSpPr/>
          <p:nvPr/>
        </p:nvGrpSpPr>
        <p:grpSpPr>
          <a:xfrm rot="0">
            <a:off x="8185509" y="1480177"/>
            <a:ext cx="3426770" cy="2832743"/>
            <a:chOff x="-210738" y="1522060"/>
            <a:chExt cx="12402740" cy="3201707"/>
          </a:xfrm>
        </p:grpSpPr>
        <p:sp>
          <p:nvSpPr>
            <p:cNvPr id="47" name=""/>
            <p:cNvSpPr txBox="1"/>
            <p:nvPr/>
          </p:nvSpPr>
          <p:spPr>
            <a:xfrm>
              <a:off x="0" y="1668779"/>
              <a:ext cx="12192003" cy="6938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>
                <a:buFont typeface="mn-ea"/>
                <a:buNone/>
                <a:defRPr/>
              </a:pPr>
              <a:endParaRPr lang="en-US" altLang="ko-KR" sz="4000"/>
            </a:p>
          </p:txBody>
        </p:sp>
        <p:sp>
          <p:nvSpPr>
            <p:cNvPr id="48" name=""/>
            <p:cNvSpPr txBox="1"/>
            <p:nvPr/>
          </p:nvSpPr>
          <p:spPr>
            <a:xfrm>
              <a:off x="-210738" y="1522060"/>
              <a:ext cx="12349780" cy="35462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/>
                <a:t>  유즈케이스 다이어그램에서 작성한 정보를 바탕으로 작성</a:t>
              </a:r>
              <a:endParaRPr lang="ko-KR" altLang="en-US" sz="2000"/>
            </a:p>
            <a:p>
              <a:pPr>
                <a:defRPr/>
              </a:pPr>
              <a:endParaRPr lang="ko-KR" altLang="en-US" sz="2000"/>
            </a:p>
            <a:p>
              <a:pPr>
                <a:defRPr/>
              </a:pPr>
              <a:r>
                <a:rPr lang="ko-KR" altLang="en-US" sz="2000"/>
                <a:t>  사용자가 직접 사용 할 경우의 순서를 바탕으로 기본 흐름을 작성</a:t>
              </a:r>
              <a:endParaRPr lang="ko-KR" altLang="en-US" sz="2000"/>
            </a:p>
            <a:p>
              <a:pPr>
                <a:defRPr/>
              </a:pPr>
              <a:r>
                <a:rPr lang="ko-KR" altLang="en-US" sz="2000"/>
                <a:t>  </a:t>
              </a:r>
              <a:endParaRPr lang="ko-KR" altLang="en-US" sz="2000"/>
            </a:p>
            <a:p>
              <a:pPr>
                <a:defRPr/>
              </a:pPr>
              <a:r>
                <a:rPr lang="ko-KR" altLang="en-US" sz="2000"/>
                <a:t>  대체 가능한 흐름과 예외 흐름을 만들어 작성</a:t>
              </a:r>
              <a:endParaRPr lang="ko-KR" altLang="en-US" sz="20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얼음">
  <a:themeElements>
    <a:clrScheme name="얼음">
      <a:dk1>
        <a:srgbClr val="5f5f5f"/>
      </a:dk1>
      <a:lt1>
        <a:srgbClr val="ffffff"/>
      </a:lt1>
      <a:dk2>
        <a:srgbClr val="919191"/>
      </a:dk2>
      <a:lt2>
        <a:srgbClr val="d3cfb4"/>
      </a:lt2>
      <a:accent1>
        <a:srgbClr val="27557b"/>
      </a:accent1>
      <a:accent2>
        <a:srgbClr val="2c9dd7"/>
      </a:accent2>
      <a:accent3>
        <a:srgbClr val="c04e71"/>
      </a:accent3>
      <a:accent4>
        <a:srgbClr val="2e539e"/>
      </a:accent4>
      <a:accent5>
        <a:srgbClr val="da93bc"/>
      </a:accent5>
      <a:accent6>
        <a:srgbClr val="bb3783"/>
      </a:accent6>
      <a:hlink>
        <a:srgbClr val="66ffff"/>
      </a:hlink>
      <a:folHlink>
        <a:srgbClr val="660066"/>
      </a:folHlink>
    </a:clrScheme>
    <a:fontScheme name="얼음">
      <a:majorFont>
        <a:latin typeface="Arial"/>
        <a:ea typeface=""/>
        <a:cs typeface="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얼음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  <a:lumMod val="5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  <a:lumMod val="2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innerShdw blurRad="50800" dist="25400" dir="13500000">
              <a:srgbClr val="000000">
                <a:alpha val="75000"/>
              </a:srgbClr>
            </a:inn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70000"/>
                <a:satMod val="255000"/>
              </a:schemeClr>
            </a:gs>
          </a:gsLst>
          <a:lin ang="5400000" scaled="0"/>
        </a:gradFill>
        <a:gradFill rotWithShape="1">
          <a:gsLst>
            <a:gs pos="52000">
              <a:schemeClr val="phClr">
                <a:tint val="80000"/>
                <a:satMod val="300000"/>
              </a:schemeClr>
            </a:gs>
            <a:gs pos="100000">
              <a:schemeClr val="phClr">
                <a:shade val="20000"/>
                <a:hueMod val="100000"/>
                <a:satMod val="1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452</ep:Words>
  <ep:PresentationFormat>화면 슬라이드 쇼(4:3)</ep:PresentationFormat>
  <ep:Paragraphs>77</ep:Paragraphs>
  <ep:Slides>18</ep:Slides>
  <ep:Notes>6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ep:HeadingPairs>
  <ep:TitlesOfParts>
    <vt:vector size="19" baseType="lpstr">
      <vt:lpstr>얼음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2022-03-28T05:30:39.341</dcterms:created>
  <dc:creator>kry</dc:creator>
  <cp:lastModifiedBy>kry</cp:lastModifiedBy>
  <dcterms:modified xsi:type="dcterms:W3CDTF">2022-04-28T08:42:32.764</dcterms:modified>
  <cp:revision>90</cp:revision>
  <cp:version>1000.0000.01</cp:version>
</cp:coreProperties>
</file>